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6" r:id="rId2"/>
    <p:sldId id="290" r:id="rId3"/>
    <p:sldId id="326" r:id="rId4"/>
    <p:sldId id="327" r:id="rId5"/>
    <p:sldId id="351" r:id="rId6"/>
    <p:sldId id="358" r:id="rId7"/>
    <p:sldId id="266" r:id="rId8"/>
    <p:sldId id="364" r:id="rId9"/>
    <p:sldId id="267" r:id="rId10"/>
    <p:sldId id="292" r:id="rId11"/>
    <p:sldId id="301" r:id="rId12"/>
    <p:sldId id="357" r:id="rId13"/>
    <p:sldId id="259" r:id="rId14"/>
    <p:sldId id="355" r:id="rId15"/>
    <p:sldId id="328" r:id="rId16"/>
    <p:sldId id="362" r:id="rId17"/>
    <p:sldId id="359" r:id="rId18"/>
    <p:sldId id="352" r:id="rId19"/>
    <p:sldId id="318" r:id="rId20"/>
    <p:sldId id="258" r:id="rId21"/>
    <p:sldId id="257" r:id="rId22"/>
    <p:sldId id="260" r:id="rId23"/>
    <p:sldId id="263" r:id="rId24"/>
    <p:sldId id="262" r:id="rId25"/>
    <p:sldId id="264" r:id="rId26"/>
    <p:sldId id="323" r:id="rId27"/>
    <p:sldId id="365" r:id="rId28"/>
    <p:sldId id="291" r:id="rId29"/>
    <p:sldId id="305" r:id="rId30"/>
    <p:sldId id="356" r:id="rId31"/>
    <p:sldId id="360" r:id="rId32"/>
    <p:sldId id="366" r:id="rId33"/>
    <p:sldId id="367" r:id="rId34"/>
    <p:sldId id="368" r:id="rId35"/>
    <p:sldId id="369" r:id="rId36"/>
    <p:sldId id="373" r:id="rId37"/>
    <p:sldId id="374" r:id="rId38"/>
    <p:sldId id="322" r:id="rId39"/>
    <p:sldId id="273" r:id="rId40"/>
    <p:sldId id="302" r:id="rId41"/>
    <p:sldId id="268" r:id="rId42"/>
    <p:sldId id="269" r:id="rId43"/>
    <p:sldId id="270" r:id="rId44"/>
    <p:sldId id="271" r:id="rId45"/>
    <p:sldId id="272" r:id="rId46"/>
    <p:sldId id="275" r:id="rId47"/>
    <p:sldId id="361" r:id="rId48"/>
    <p:sldId id="276" r:id="rId49"/>
    <p:sldId id="277" r:id="rId50"/>
    <p:sldId id="278" r:id="rId51"/>
    <p:sldId id="279" r:id="rId52"/>
    <p:sldId id="324" r:id="rId53"/>
    <p:sldId id="293" r:id="rId54"/>
    <p:sldId id="300" r:id="rId55"/>
    <p:sldId id="294" r:id="rId56"/>
    <p:sldId id="299" r:id="rId57"/>
    <p:sldId id="274" r:id="rId58"/>
    <p:sldId id="333" r:id="rId59"/>
    <p:sldId id="329" r:id="rId60"/>
    <p:sldId id="330" r:id="rId61"/>
    <p:sldId id="331" r:id="rId62"/>
    <p:sldId id="332" r:id="rId63"/>
    <p:sldId id="334" r:id="rId64"/>
    <p:sldId id="342" r:id="rId65"/>
    <p:sldId id="338" r:id="rId66"/>
    <p:sldId id="336" r:id="rId67"/>
    <p:sldId id="340" r:id="rId68"/>
    <p:sldId id="341" r:id="rId69"/>
    <p:sldId id="337" r:id="rId70"/>
    <p:sldId id="343" r:id="rId71"/>
    <p:sldId id="344" r:id="rId72"/>
    <p:sldId id="348" r:id="rId73"/>
    <p:sldId id="349" r:id="rId74"/>
    <p:sldId id="350" r:id="rId75"/>
    <p:sldId id="295" r:id="rId76"/>
    <p:sldId id="308" r:id="rId77"/>
    <p:sldId id="309" r:id="rId78"/>
    <p:sldId id="310" r:id="rId79"/>
    <p:sldId id="311" r:id="rId80"/>
    <p:sldId id="312" r:id="rId81"/>
    <p:sldId id="313" r:id="rId82"/>
    <p:sldId id="265" r:id="rId83"/>
    <p:sldId id="314" r:id="rId84"/>
    <p:sldId id="315" r:id="rId85"/>
    <p:sldId id="316" r:id="rId86"/>
    <p:sldId id="317" r:id="rId87"/>
    <p:sldId id="319" r:id="rId88"/>
    <p:sldId id="354" r:id="rId89"/>
    <p:sldId id="325" r:id="rId90"/>
    <p:sldId id="280" r:id="rId91"/>
    <p:sldId id="281" r:id="rId92"/>
    <p:sldId id="282" r:id="rId93"/>
    <p:sldId id="283" r:id="rId94"/>
    <p:sldId id="287" r:id="rId95"/>
    <p:sldId id="284" r:id="rId96"/>
    <p:sldId id="285" r:id="rId97"/>
    <p:sldId id="370" r:id="rId98"/>
    <p:sldId id="371" r:id="rId99"/>
    <p:sldId id="320" r:id="rId100"/>
    <p:sldId id="288" r:id="rId101"/>
    <p:sldId id="363" r:id="rId102"/>
    <p:sldId id="289" r:id="rId103"/>
    <p:sldId id="375" r:id="rId104"/>
    <p:sldId id="372" r:id="rId105"/>
    <p:sldId id="306" r:id="rId106"/>
    <p:sldId id="345" r:id="rId107"/>
    <p:sldId id="346" r:id="rId108"/>
    <p:sldId id="347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able of Contents" id="{E908378C-DDB4-4A26-A6B8-45A6864B4152}">
          <p14:sldIdLst>
            <p14:sldId id="256"/>
            <p14:sldId id="290"/>
            <p14:sldId id="326"/>
            <p14:sldId id="327"/>
            <p14:sldId id="351"/>
            <p14:sldId id="358"/>
            <p14:sldId id="266"/>
            <p14:sldId id="364"/>
            <p14:sldId id="267"/>
            <p14:sldId id="292"/>
            <p14:sldId id="301"/>
            <p14:sldId id="357"/>
            <p14:sldId id="259"/>
            <p14:sldId id="355"/>
            <p14:sldId id="328"/>
            <p14:sldId id="362"/>
            <p14:sldId id="359"/>
            <p14:sldId id="352"/>
          </p14:sldIdLst>
        </p14:section>
        <p14:section name="Basic Plotting Functions" id="{CD2125C4-BD76-4027-845F-613608DD1CC1}">
          <p14:sldIdLst>
            <p14:sldId id="318"/>
            <p14:sldId id="258"/>
            <p14:sldId id="257"/>
            <p14:sldId id="260"/>
            <p14:sldId id="263"/>
            <p14:sldId id="262"/>
            <p14:sldId id="264"/>
          </p14:sldIdLst>
        </p14:section>
        <p14:section name="Vehicle Collision detection" id="{8F3E081C-F8F5-42DA-B662-8A3B99DAFD1C}">
          <p14:sldIdLst>
            <p14:sldId id="323"/>
            <p14:sldId id="365"/>
            <p14:sldId id="291"/>
            <p14:sldId id="305"/>
            <p14:sldId id="356"/>
            <p14:sldId id="360"/>
            <p14:sldId id="366"/>
            <p14:sldId id="367"/>
            <p14:sldId id="368"/>
            <p14:sldId id="369"/>
            <p14:sldId id="373"/>
            <p14:sldId id="374"/>
            <p14:sldId id="322"/>
            <p14:sldId id="273"/>
            <p14:sldId id="302"/>
            <p14:sldId id="268"/>
            <p14:sldId id="269"/>
            <p14:sldId id="270"/>
            <p14:sldId id="271"/>
            <p14:sldId id="272"/>
            <p14:sldId id="275"/>
            <p14:sldId id="361"/>
            <p14:sldId id="276"/>
            <p14:sldId id="277"/>
            <p14:sldId id="278"/>
            <p14:sldId id="279"/>
            <p14:sldId id="324"/>
            <p14:sldId id="293"/>
            <p14:sldId id="300"/>
            <p14:sldId id="294"/>
            <p14:sldId id="299"/>
            <p14:sldId id="274"/>
            <p14:sldId id="333"/>
            <p14:sldId id="329"/>
            <p14:sldId id="330"/>
            <p14:sldId id="331"/>
            <p14:sldId id="332"/>
            <p14:sldId id="334"/>
            <p14:sldId id="342"/>
            <p14:sldId id="338"/>
            <p14:sldId id="336"/>
            <p14:sldId id="340"/>
            <p14:sldId id="341"/>
            <p14:sldId id="337"/>
            <p14:sldId id="343"/>
            <p14:sldId id="344"/>
            <p14:sldId id="348"/>
            <p14:sldId id="349"/>
            <p14:sldId id="350"/>
            <p14:sldId id="295"/>
            <p14:sldId id="308"/>
            <p14:sldId id="309"/>
            <p14:sldId id="310"/>
            <p14:sldId id="311"/>
            <p14:sldId id="312"/>
            <p14:sldId id="313"/>
            <p14:sldId id="265"/>
            <p14:sldId id="314"/>
            <p14:sldId id="315"/>
            <p14:sldId id="316"/>
            <p14:sldId id="317"/>
          </p14:sldIdLst>
        </p14:section>
        <p14:section name="Dataset Point Association" id="{0F935D1A-0781-4147-8C20-CD03C2EB06CE}">
          <p14:sldIdLst>
            <p14:sldId id="319"/>
            <p14:sldId id="354"/>
            <p14:sldId id="325"/>
            <p14:sldId id="280"/>
            <p14:sldId id="281"/>
            <p14:sldId id="282"/>
            <p14:sldId id="283"/>
            <p14:sldId id="287"/>
            <p14:sldId id="284"/>
            <p14:sldId id="285"/>
            <p14:sldId id="370"/>
            <p14:sldId id="371"/>
            <p14:sldId id="320"/>
            <p14:sldId id="288"/>
            <p14:sldId id="363"/>
            <p14:sldId id="289"/>
            <p14:sldId id="375"/>
            <p14:sldId id="372"/>
            <p14:sldId id="306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8:39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45:22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51:30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40:02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1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4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7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5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07:17:06.0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6:53:50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3:40:0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E1A35-698C-406A-A16F-0460157873F6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1B174-E5B6-47EF-852F-6368326A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3118-2423-7F4F-C885-66025B59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DE562-264C-F0B3-38A5-34596B03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1A184-6832-114F-109A-70ADAAA8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827C-8A7A-EE34-0313-B2E2F41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50AC-C347-562F-836B-F31E7B78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7F0B-0EBE-9DA1-F823-FA51D3E9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76EBD-77FE-87F7-46F8-C55A35E6B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2712-8653-093C-0F9C-7F446ED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F067-C9F3-8D23-03A6-7595AFEE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8263-4D49-C071-B409-14991D48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3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9E3B1-6DBF-DE0A-F457-66599A637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084A6-4C31-2DD7-FC09-BB238BAD4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F6B0-716C-E94E-F96D-BF83FA3E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44B6-24CD-B659-5FD8-ACEF4D98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720EF-0F2E-20A8-22AF-03FC25D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C153-1EB7-C0A5-862B-F06B489B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0002-1562-F745-4AD0-388BF9B1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2B95-D3EA-F40A-0117-3B798DB4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C235-AD26-F655-5A10-00B626F8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4D026-D71E-B992-90BF-C13E828C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9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374-0E07-A70D-E807-69E827E3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8DA4A-1B09-018E-485D-099A95D8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B839-22CA-A420-EDE1-37F0E122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414D-0628-1583-DA8D-BBDC6D22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A017-C34E-2280-F78F-390DFFB0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F553-C6DB-59C7-6EF1-5A8B014F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1A39-29EB-888D-8F7D-9A96AF82D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CC035-A94A-07E8-6294-98EE441D0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6E0EF-7BFD-F1D1-6C53-9B950EAB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6CE7-D3D8-4DD6-1FCC-DE595DEE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BC192-DEAB-E73D-8923-BC834BB1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CDCF-E2F0-8374-1EB3-C7A38FC7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BC29-DD11-61AB-6245-EF50C970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DB0C-F5A4-0EEF-462C-23855EB6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E656-4519-D0B5-EAFA-8503EDC42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92ECE-833F-4A2F-02BC-E830B47BD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0FC63-78F8-C19C-CF69-C2601C15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B7D0-6881-C0C8-B688-D80DA197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D470C-47F2-7631-BB85-551E17AE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3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9B77-AA01-6362-DC1F-1193714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E6A33-40E6-572A-1542-98AAD475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90B8-3D58-F830-CC37-7D9A0094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CA67F-53FD-9586-06A6-C6FBE302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EB7DE-F61C-98CA-CA41-21C81556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6C606-F6CA-FFFE-6AF2-4CA19CD0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4EFAC-93AD-1E83-232E-89402F90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1971-8DFD-AE78-80EE-A1527388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2C0C-783A-3A7D-1236-F45960FFA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8D696-A595-0ABE-93C9-D16571A16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9934B-A1D0-934B-CC06-4C0A37A7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6744D-261C-1108-43C9-5088AE59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1EEB0-D013-8EB5-DFEC-AF0E7125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0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73D3-7880-2447-6568-711794D9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A488E-F598-F07A-3B91-83157DDD4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294F9-1FF5-349B-2F5C-7C1D06D2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F024B-3FBD-436D-AA32-9EBC911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8B4A-316B-15ED-C9FC-7F80874A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D269D-8720-AD15-B480-F9BC7509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9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8102-B581-C77E-5989-12107ED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55504-8E1D-F65D-55D3-844E953FA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071E-F9C6-CBB5-EB85-0AD96008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0CB67-2B45-25BE-AD97-062138083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3024-CF4F-25E9-630B-EDAB4B4E2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help/driving/ug/coordinate-systems.html" TargetMode="External"/><Relationship Id="rId3" Type="http://schemas.openxmlformats.org/officeDocument/2006/relationships/hyperlink" Target="https://www.wired.com/2017/02/self-driving-cars-cant-even-construction-zones/" TargetMode="External"/><Relationship Id="rId7" Type="http://schemas.openxmlformats.org/officeDocument/2006/relationships/hyperlink" Target="https://www.istockphoto.com/search/2/image?phrase=road+construction+barrels" TargetMode="External"/><Relationship Id="rId2" Type="http://schemas.openxmlformats.org/officeDocument/2006/relationships/hyperlink" Target="https://www.istockphoto.com/photos/road-construction-barr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agati-trafficsafety.com/Safety-Barricades-and-Cones/Flexible-Traffic-Cone" TargetMode="External"/><Relationship Id="rId5" Type="http://schemas.openxmlformats.org/officeDocument/2006/relationships/hyperlink" Target="https://www.pexco.com/traffic/products/barricade-products/" TargetMode="External"/><Relationship Id="rId4" Type="http://schemas.openxmlformats.org/officeDocument/2006/relationships/hyperlink" Target="https://www.randyakin.com/blog/2019/12/29/sideswipe-car-accidents-203205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0.xml"/><Relationship Id="rId4" Type="http://schemas.microsoft.com/office/2007/relationships/hdphoto" Target="../media/hdphoto1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p/ref/polyxpoly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microsoft.com/office/2007/relationships/hdphoto" Target="../media/hdphoto1.wdp"/><Relationship Id="rId10" Type="http://schemas.openxmlformats.org/officeDocument/2006/relationships/customXml" Target="../ink/ink6.xml"/><Relationship Id="rId4" Type="http://schemas.openxmlformats.org/officeDocument/2006/relationships/image" Target="../media/image5.png"/><Relationship Id="rId9" Type="http://schemas.openxmlformats.org/officeDocument/2006/relationships/customXml" Target="../ink/ink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customXml" Target="../ink/ink8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releases/R2022a/stats/referencelist.html?type=app&amp;listtype=cat&amp;category=index&amp;blocktype=all&amp;capability=" TargetMode="External"/><Relationship Id="rId2" Type="http://schemas.openxmlformats.org/officeDocument/2006/relationships/hyperlink" Target="https://www.mathworks.com/help/stats/knnsearch.html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E6AE0-48D2-1C75-177F-A4415E23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1"/>
            <a:ext cx="12192000" cy="68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8AA4A-1966-1923-6761-F7B77B5F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18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1A22-F62A-112B-E1A3-DBA0F42F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4206"/>
            <a:ext cx="9144000" cy="5717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Shashank Garikipati on 7/15/2022</a:t>
            </a:r>
          </a:p>
        </p:txBody>
      </p:sp>
    </p:spTree>
    <p:extLst>
      <p:ext uri="{BB962C8B-B14F-4D97-AF65-F5344CB8AC3E}">
        <p14:creationId xmlns:p14="http://schemas.microsoft.com/office/powerpoint/2010/main" val="391543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6FDC-9536-685E-64A6-57AA913C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Slip angle is the angle between the vehicle’s velocity vector and the heading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B0842-0113-F175-B1A4-650DBA8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4978">
            <a:off x="4675067" y="3471256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CAE4CAF-92CF-79FB-50D9-66BF31A5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52" y="455501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358FC-BF99-C518-FB8D-8B4ADA5F723B}"/>
              </a:ext>
            </a:extLst>
          </p:cNvPr>
          <p:cNvCxnSpPr/>
          <p:nvPr/>
        </p:nvCxnSpPr>
        <p:spPr>
          <a:xfrm flipV="1">
            <a:off x="5315168" y="2418737"/>
            <a:ext cx="515356" cy="2306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854F9-96F6-DA79-900D-A7917A8A66DC}"/>
              </a:ext>
            </a:extLst>
          </p:cNvPr>
          <p:cNvCxnSpPr>
            <a:cxnSpLocks/>
          </p:cNvCxnSpPr>
          <p:nvPr/>
        </p:nvCxnSpPr>
        <p:spPr>
          <a:xfrm flipV="1">
            <a:off x="5315168" y="3018504"/>
            <a:ext cx="1754221" cy="1706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33CFBEB-E547-2626-EB28-694AFBAA897D}"/>
              </a:ext>
            </a:extLst>
          </p:cNvPr>
          <p:cNvSpPr/>
          <p:nvPr/>
        </p:nvSpPr>
        <p:spPr>
          <a:xfrm>
            <a:off x="4855089" y="2981151"/>
            <a:ext cx="1754221" cy="1615169"/>
          </a:xfrm>
          <a:prstGeom prst="arc">
            <a:avLst>
              <a:gd name="adj1" fmla="val 16200000"/>
              <a:gd name="adj2" fmla="val 20526976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4FCEC-B14F-785B-697F-90051854049D}"/>
              </a:ext>
            </a:extLst>
          </p:cNvPr>
          <p:cNvSpPr txBox="1"/>
          <p:nvPr/>
        </p:nvSpPr>
        <p:spPr>
          <a:xfrm>
            <a:off x="5917958" y="261593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Slip angle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CF773-D2DF-00C9-8753-631D88493A4B}"/>
              </a:ext>
            </a:extLst>
          </p:cNvPr>
          <p:cNvSpPr txBox="1"/>
          <p:nvPr/>
        </p:nvSpPr>
        <p:spPr>
          <a:xfrm>
            <a:off x="4997517" y="2095167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07D82-165C-2EF1-4515-E49BE5AE0882}"/>
              </a:ext>
            </a:extLst>
          </p:cNvPr>
          <p:cNvSpPr txBox="1"/>
          <p:nvPr/>
        </p:nvSpPr>
        <p:spPr>
          <a:xfrm>
            <a:off x="7086137" y="2833838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283541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892B-2608-5F04-EE33-0658842F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50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useful to have some statistics for points in datasets that have been associated with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3BAB-6A20-A937-D3FE-300F5AC9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/>
          <a:lstStyle/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RMS Error: the RMS distances associated with the point-to-point match errors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Variance Error: the variance in the point-to-point match error distances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Mean Shift: the [X Y] shift that would cause the centroids of the two data sets to match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function in the library helps us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C6DC1-14C5-8E1C-A595-535C4BB65BBA}"/>
              </a:ext>
            </a:extLst>
          </p:cNvPr>
          <p:cNvSpPr txBox="1"/>
          <p:nvPr/>
        </p:nvSpPr>
        <p:spPr>
          <a:xfrm>
            <a:off x="2317818" y="4741904"/>
            <a:ext cx="480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0702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3BEC-64ED-EDCE-3279-92911337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3" y="365125"/>
            <a:ext cx="1152838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Another function allows us to modify the statistics of datasets by adjusting XY points using polar projections. This is illustrated by 1000 biases of the original data.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444F-A5D7-20E8-1372-4B810F5EEC64}"/>
              </a:ext>
            </a:extLst>
          </p:cNvPr>
          <p:cNvSpPr txBox="1"/>
          <p:nvPr/>
        </p:nvSpPr>
        <p:spPr>
          <a:xfrm>
            <a:off x="1202884" y="5975782"/>
            <a:ext cx="550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60110-6D18-4122-2717-7420CB0B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0" y="1732295"/>
            <a:ext cx="6088869" cy="424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72570-C13B-A421-BE5C-E071231992A7}"/>
              </a:ext>
            </a:extLst>
          </p:cNvPr>
          <p:cNvSpPr txBox="1"/>
          <p:nvPr/>
        </p:nvSpPr>
        <p:spPr>
          <a:xfrm>
            <a:off x="7831863" y="3138458"/>
            <a:ext cx="2703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can be modified using three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085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5F62-72A4-9E5C-61D7-3525CDCC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modification on a larger scale would look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9C44-588E-A559-831B-5EEEAEAB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2081883"/>
            <a:ext cx="4351890" cy="3263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99C0-B1B6-0C78-5343-5410857E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460" y="2081883"/>
            <a:ext cx="4351890" cy="3263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8341A-40C6-AF01-DE90-1EB089EB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885" y="2081883"/>
            <a:ext cx="4351890" cy="3263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AC356C-5E1F-7A81-375E-5EF77E74C0DA}"/>
              </a:ext>
            </a:extLst>
          </p:cNvPr>
          <p:cNvSpPr txBox="1"/>
          <p:nvPr/>
        </p:nvSpPr>
        <p:spPr>
          <a:xfrm>
            <a:off x="694447" y="5343476"/>
            <a:ext cx="371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Systematic bias of 0.1 on both x and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C8AC6-8A87-982F-230F-543FAB0A5E78}"/>
              </a:ext>
            </a:extLst>
          </p:cNvPr>
          <p:cNvSpPr txBox="1"/>
          <p:nvPr/>
        </p:nvSpPr>
        <p:spPr>
          <a:xfrm>
            <a:off x="5034200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</a:t>
            </a:r>
          </a:p>
          <a:p>
            <a:r>
              <a:rPr lang="en-US" dirty="0"/>
              <a:t>1-D 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F59F2-C230-AEBF-9578-458F4F086078}"/>
              </a:ext>
            </a:extLst>
          </p:cNvPr>
          <p:cNvSpPr txBox="1"/>
          <p:nvPr/>
        </p:nvSpPr>
        <p:spPr>
          <a:xfrm>
            <a:off x="8462528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and y</a:t>
            </a:r>
          </a:p>
          <a:p>
            <a:r>
              <a:rPr lang="en-US" dirty="0"/>
              <a:t>2-D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6110001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93BE-3FF5-293D-502B-937CCE7B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addRadialNoise</a:t>
            </a:r>
            <a:r>
              <a:rPr lang="en-US" sz="4000" dirty="0"/>
              <a:t> is a function that adds random noise in a radial manner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5249-491C-A243-6503-D54D8747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22" y="5456903"/>
            <a:ext cx="5334000" cy="4357996"/>
          </a:xfrm>
        </p:spPr>
        <p:txBody>
          <a:bodyPr>
            <a:normAutofit/>
          </a:bodyPr>
          <a:lstStyle/>
          <a:p>
            <a:r>
              <a:rPr lang="en-US" sz="1800" dirty="0"/>
              <a:t>For a point centered at [0,0], here is noise added radially with a radius of 0.5 units. The function was iterated 300 times to show the circle of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033AB-A64E-B78C-ACD3-DBDED31B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53881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16DD8-C143-775D-3535-4CF2731D291D}"/>
              </a:ext>
            </a:extLst>
          </p:cNvPr>
          <p:cNvSpPr txBox="1"/>
          <p:nvPr/>
        </p:nvSpPr>
        <p:spPr>
          <a:xfrm>
            <a:off x="1202884" y="5975782"/>
            <a:ext cx="472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E80A1-ED7F-F4B9-D427-2724D699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0" y="18329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03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1B31-5BFE-44CF-8F11-92576AB4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many cones are measured twice. All are moved, some disappear, and some appear in the 2</a:t>
            </a:r>
            <a:r>
              <a:rPr lang="en-US" baseline="30000" dirty="0"/>
              <a:t>nd</a:t>
            </a:r>
            <a:r>
              <a:rPr lang="en-US" dirty="0"/>
              <a:t> measurement.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A553-6D3B-EAD6-F7C5-918CBD09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63" y="2102748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A2FE9-50E5-E9D4-52F4-5A06B746F793}"/>
              </a:ext>
            </a:extLst>
          </p:cNvPr>
          <p:cNvSpPr txBox="1"/>
          <p:nvPr/>
        </p:nvSpPr>
        <p:spPr>
          <a:xfrm>
            <a:off x="2250831" y="600666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measurement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B2483-0DA3-D1D1-676B-4C496BD3174A}"/>
              </a:ext>
            </a:extLst>
          </p:cNvPr>
          <p:cNvSpPr txBox="1"/>
          <p:nvPr/>
        </p:nvSpPr>
        <p:spPr>
          <a:xfrm>
            <a:off x="8311661" y="6002765"/>
            <a:ext cx="187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measurement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B46514-4F5D-0897-60AE-258633C1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112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1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6F01-053C-C575-92DD-69DE21C7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3E8B-3F1E-8D97-E392-9A0DE131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https://www.freepik.com/free-vector/set-construction-site-objects_27285642.htm</a:t>
            </a:r>
          </a:p>
          <a:p>
            <a:r>
              <a:rPr lang="en-US" dirty="0">
                <a:hlinkClick r:id="rId2"/>
              </a:rPr>
              <a:t>https://www.istockphoto.com/photos/road-construction-barrels</a:t>
            </a:r>
            <a:endParaRPr lang="en-US" dirty="0"/>
          </a:p>
          <a:p>
            <a:r>
              <a:rPr lang="en-US" dirty="0">
                <a:hlinkClick r:id="rId3"/>
              </a:rPr>
              <a:t>https://www.wired.com/2017/02/self-driving-cars-cant-even-construction-zones/</a:t>
            </a:r>
            <a:endParaRPr lang="en-US" dirty="0"/>
          </a:p>
          <a:p>
            <a:r>
              <a:rPr lang="en-US" dirty="0">
                <a:hlinkClick r:id="rId4"/>
              </a:rPr>
              <a:t>https://www.randyakin.com/blog/2019/12/29/sideswipe-car-accidents-203205</a:t>
            </a:r>
            <a:endParaRPr lang="en-US" dirty="0"/>
          </a:p>
          <a:p>
            <a:r>
              <a:rPr lang="en-US" dirty="0">
                <a:hlinkClick r:id="rId5"/>
              </a:rPr>
              <a:t>https://www.pexco.com/traffic/products/barricade-products/</a:t>
            </a:r>
            <a:endParaRPr lang="en-US" dirty="0"/>
          </a:p>
          <a:p>
            <a:r>
              <a:rPr lang="en-US" dirty="0">
                <a:hlinkClick r:id="rId6"/>
              </a:rPr>
              <a:t>http://www.pragati-trafficsafety.com/Safety-Barricades-and-Cones/Flexible-Traffic-Cone</a:t>
            </a:r>
            <a:endParaRPr lang="en-US" dirty="0"/>
          </a:p>
          <a:p>
            <a:r>
              <a:rPr lang="en-US" dirty="0">
                <a:hlinkClick r:id="rId7"/>
              </a:rPr>
              <a:t>https://www.istockphoto.com/search/2/image?phrase=road+construction+barrels</a:t>
            </a:r>
            <a:endParaRPr lang="en-US" dirty="0"/>
          </a:p>
          <a:p>
            <a:r>
              <a:rPr lang="en-US" dirty="0">
                <a:hlinkClick r:id="rId8"/>
              </a:rPr>
              <a:t>https://www.mathworks.com/help/driving/ug/coordinate-systems.html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85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D36F-A4EA-14EF-3798-FBD1253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DFF0-7066-4206-11A9-BF87EDA2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32" y="2120048"/>
            <a:ext cx="9778832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50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18D91E-EEED-C3A5-DCCE-692A1F0870CA}"/>
              </a:ext>
            </a:extLst>
          </p:cNvPr>
          <p:cNvSpPr/>
          <p:nvPr/>
        </p:nvSpPr>
        <p:spPr>
          <a:xfrm>
            <a:off x="1165981" y="4770632"/>
            <a:ext cx="2532888" cy="7669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35696-F7AC-BE50-BEB1-9C19D06D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A2448C0C-EF6F-518C-41EF-06C4B83E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7A2F4D0E-4114-C1AF-12D6-31F5FDBFB5C9}"/>
              </a:ext>
            </a:extLst>
          </p:cNvPr>
          <p:cNvSpPr/>
          <p:nvPr/>
        </p:nvSpPr>
        <p:spPr>
          <a:xfrm rot="1819824">
            <a:off x="3324377" y="3597422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259766C-F5FC-2145-3CDF-FF67AE782214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048EA10-78E7-A46C-D74F-A110EAA1D1F3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5ED9C-D371-A14E-0536-40DA2377DD45}"/>
              </a:ext>
            </a:extLst>
          </p:cNvPr>
          <p:cNvSpPr txBox="1"/>
          <p:nvPr/>
        </p:nvSpPr>
        <p:spPr>
          <a:xfrm>
            <a:off x="1165983" y="4770632"/>
            <a:ext cx="12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F6BA0-BD7E-AE31-54E5-307E3EA4F585}"/>
              </a:ext>
            </a:extLst>
          </p:cNvPr>
          <p:cNvSpPr txBox="1"/>
          <p:nvPr/>
        </p:nvSpPr>
        <p:spPr>
          <a:xfrm>
            <a:off x="1190715" y="5066533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lies inside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B076D-4C4E-877E-C62F-B95AF771BA57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3C202-638A-78FD-64DA-5B0FA71236C9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14:cNvPr>
              <p14:cNvContentPartPr/>
              <p14:nvPr/>
            </p14:nvContentPartPr>
            <p14:xfrm>
              <a:off x="4060634" y="365746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2634" y="363946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38B806-77AD-E0C7-1F8F-4871B809EF66}"/>
              </a:ext>
            </a:extLst>
          </p:cNvPr>
          <p:cNvCxnSpPr/>
          <p:nvPr/>
        </p:nvCxnSpPr>
        <p:spPr>
          <a:xfrm>
            <a:off x="2104103" y="3338759"/>
            <a:ext cx="1838632" cy="289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811E41-4A0C-A70C-C212-EDC9E75053DF}"/>
              </a:ext>
            </a:extLst>
          </p:cNvPr>
          <p:cNvSpPr txBox="1"/>
          <p:nvPr/>
        </p:nvSpPr>
        <p:spPr>
          <a:xfrm>
            <a:off x="474639" y="3170487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 closest point</a:t>
            </a:r>
          </a:p>
        </p:txBody>
      </p:sp>
    </p:spTree>
    <p:extLst>
      <p:ext uri="{BB962C8B-B14F-4D97-AF65-F5344CB8AC3E}">
        <p14:creationId xmlns:p14="http://schemas.microsoft.com/office/powerpoint/2010/main" val="22587136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4F36-D60E-FD24-B5BF-2F1377F7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0F903-5F05-3183-C47A-132067DCC6B3}"/>
              </a:ext>
            </a:extLst>
          </p:cNvPr>
          <p:cNvSpPr/>
          <p:nvPr/>
        </p:nvSpPr>
        <p:spPr>
          <a:xfrm>
            <a:off x="2510202" y="4328546"/>
            <a:ext cx="254655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0214D-1A63-AA3B-744E-3DEE5E08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8BD3F6E9-1569-430C-6F13-56E8025A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84FC1E9D-EE64-B9CA-2640-2BAA0C5241B2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67D1B24-0444-1382-44C4-4660BA43D90E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05EBC-ED5E-AA3C-7B11-DCABBFC5BCDB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4BDA-8D68-A138-1483-3C1EC0A02BBA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69C97D2-0B91-FECE-D2A0-C78EBDE5E7F1}"/>
              </a:ext>
            </a:extLst>
          </p:cNvPr>
          <p:cNvSpPr/>
          <p:nvPr/>
        </p:nvSpPr>
        <p:spPr>
          <a:xfrm rot="12095418">
            <a:off x="5498253" y="2835552"/>
            <a:ext cx="2231056" cy="185864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14:cNvPr>
              <p14:cNvContentPartPr/>
              <p14:nvPr/>
            </p14:nvContentPartPr>
            <p14:xfrm>
              <a:off x="6665954" y="38835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8314" y="386590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55FF85-7F8E-490F-B287-AB45D9A23F64}"/>
              </a:ext>
            </a:extLst>
          </p:cNvPr>
          <p:cNvCxnSpPr>
            <a:cxnSpLocks/>
          </p:cNvCxnSpPr>
          <p:nvPr/>
        </p:nvCxnSpPr>
        <p:spPr>
          <a:xfrm flipH="1" flipV="1">
            <a:off x="6665954" y="3952568"/>
            <a:ext cx="408447" cy="188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0382A3-D58E-9B91-A272-458FD8C82858}"/>
              </a:ext>
            </a:extLst>
          </p:cNvPr>
          <p:cNvSpPr txBox="1"/>
          <p:nvPr/>
        </p:nvSpPr>
        <p:spPr>
          <a:xfrm>
            <a:off x="6923007" y="5928994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 closest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8BEED-2531-9E89-C635-CAAC06CA4A6A}"/>
              </a:ext>
            </a:extLst>
          </p:cNvPr>
          <p:cNvSpPr txBox="1"/>
          <p:nvPr/>
        </p:nvSpPr>
        <p:spPr>
          <a:xfrm>
            <a:off x="2470328" y="4268901"/>
            <a:ext cx="253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Object lies outside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2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A0C6-ACBC-AA23-7C75-490AC0BB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42" y="260867"/>
            <a:ext cx="109015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over ground is defined as the angle between the positive x axis and the vehicle’s velocity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5DFA-8E23-34DA-ADE9-7A7B9BAF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71490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D5A6B81E-24A2-0309-D972-A761F0D8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6640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23C3ED-4CDD-B3EF-93D5-E9C3BE123062}"/>
              </a:ext>
            </a:extLst>
          </p:cNvPr>
          <p:cNvCxnSpPr/>
          <p:nvPr/>
        </p:nvCxnSpPr>
        <p:spPr>
          <a:xfrm>
            <a:off x="5742001" y="1714205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09817-D72E-7A8D-42DF-4496164AAB00}"/>
              </a:ext>
            </a:extLst>
          </p:cNvPr>
          <p:cNvCxnSpPr/>
          <p:nvPr/>
        </p:nvCxnSpPr>
        <p:spPr>
          <a:xfrm>
            <a:off x="3525567" y="4125566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EB802A7-E49D-5E9D-061D-82C077D298DA}"/>
              </a:ext>
            </a:extLst>
          </p:cNvPr>
          <p:cNvSpPr/>
          <p:nvPr/>
        </p:nvSpPr>
        <p:spPr>
          <a:xfrm rot="20276207">
            <a:off x="4301576" y="2615582"/>
            <a:ext cx="2880849" cy="2786648"/>
          </a:xfrm>
          <a:prstGeom prst="arc">
            <a:avLst>
              <a:gd name="adj1" fmla="val 14442462"/>
              <a:gd name="adj2" fmla="val 1645182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/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Course over groun</a:t>
                </a:r>
                <a:r>
                  <a:rPr lang="en-US" dirty="0"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blipFill>
                <a:blip r:embed="rId5"/>
                <a:stretch>
                  <a:fillRect l="-6704" t="-28889" r="-307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4075FD-013E-DE8C-07A9-F20FD28B22F2}"/>
              </a:ext>
            </a:extLst>
          </p:cNvPr>
          <p:cNvCxnSpPr/>
          <p:nvPr/>
        </p:nvCxnSpPr>
        <p:spPr>
          <a:xfrm flipH="1" flipV="1">
            <a:off x="3525567" y="2176549"/>
            <a:ext cx="2216433" cy="194901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5E40A9-8941-198E-F141-9ABD2405E578}"/>
              </a:ext>
            </a:extLst>
          </p:cNvPr>
          <p:cNvSpPr txBox="1"/>
          <p:nvPr/>
        </p:nvSpPr>
        <p:spPr>
          <a:xfrm>
            <a:off x="2694523" y="1787611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F66A7-70E6-A2F7-7048-487AFCAFD790}"/>
              </a:ext>
            </a:extLst>
          </p:cNvPr>
          <p:cNvSpPr txBox="1"/>
          <p:nvPr/>
        </p:nvSpPr>
        <p:spPr>
          <a:xfrm>
            <a:off x="5659301" y="137820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86893-687F-1A27-CF5B-06B691777FE3}"/>
              </a:ext>
            </a:extLst>
          </p:cNvPr>
          <p:cNvSpPr txBox="1"/>
          <p:nvPr/>
        </p:nvSpPr>
        <p:spPr>
          <a:xfrm flipH="1">
            <a:off x="8325666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0D6F6-C320-8C45-EA6F-C3F911E12861}"/>
              </a:ext>
            </a:extLst>
          </p:cNvPr>
          <p:cNvSpPr txBox="1"/>
          <p:nvPr/>
        </p:nvSpPr>
        <p:spPr>
          <a:xfrm flipH="1">
            <a:off x="3219843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137A7-C45F-0E78-0C50-AF26FE2D3E59}"/>
              </a:ext>
            </a:extLst>
          </p:cNvPr>
          <p:cNvSpPr txBox="1"/>
          <p:nvPr/>
        </p:nvSpPr>
        <p:spPr>
          <a:xfrm flipH="1">
            <a:off x="5613577" y="6515291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72440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6C1D-A1AF-85E2-CEEA-F217AA31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Patches</a:t>
            </a:r>
          </a:p>
        </p:txBody>
      </p:sp>
    </p:spTree>
    <p:extLst>
      <p:ext uri="{BB962C8B-B14F-4D97-AF65-F5344CB8AC3E}">
        <p14:creationId xmlns:p14="http://schemas.microsoft.com/office/powerpoint/2010/main" val="92967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F722-D461-1621-D143-7C6F047C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Patches are used to represent objects that the vehicle can potentially collide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2607-5626-0DCC-9DF3-DC3C7C34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Patches are represented as [1 x N] struct array in MATLAB</a:t>
            </a:r>
          </a:p>
          <a:p>
            <a:r>
              <a:rPr lang="en-US" dirty="0"/>
              <a:t>They are primarily defined by the x and y coordinates of their </a:t>
            </a:r>
            <a:r>
              <a:rPr lang="en-US" dirty="0" err="1"/>
              <a:t>verticies</a:t>
            </a:r>
            <a:r>
              <a:rPr lang="en-US" dirty="0"/>
              <a:t> inputted  as two [M x 1] vectors for x and y, and a [1 x 3] RBG color vector.</a:t>
            </a:r>
          </a:p>
          <a:p>
            <a:r>
              <a:rPr lang="en-US" dirty="0"/>
              <a:t>They have directionality – namely the ordering of the vertices defines the surface normal vector.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D14576-A6BE-4351-B976-4F8AF462EBB2}"/>
              </a:ext>
            </a:extLst>
          </p:cNvPr>
          <p:cNvGrpSpPr/>
          <p:nvPr/>
        </p:nvGrpSpPr>
        <p:grpSpPr>
          <a:xfrm>
            <a:off x="7540113" y="4211806"/>
            <a:ext cx="2229172" cy="2100094"/>
            <a:chOff x="4149213" y="3690139"/>
            <a:chExt cx="2229172" cy="2100094"/>
          </a:xfrm>
        </p:grpSpPr>
        <p:sp>
          <p:nvSpPr>
            <p:cNvPr id="4" name="Flowchart: Manual Input 3">
              <a:extLst>
                <a:ext uri="{FF2B5EF4-FFF2-40B4-BE49-F238E27FC236}">
                  <a16:creationId xmlns:a16="http://schemas.microsoft.com/office/drawing/2014/main" id="{ECD7842C-1914-F63E-284C-F2F98B7AC19A}"/>
                </a:ext>
              </a:extLst>
            </p:cNvPr>
            <p:cNvSpPr/>
            <p:nvPr/>
          </p:nvSpPr>
          <p:spPr>
            <a:xfrm rot="19860125">
              <a:off x="4246257" y="4110825"/>
              <a:ext cx="1910184" cy="1258722"/>
            </a:xfrm>
            <a:prstGeom prst="flowChartManualIn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F68937-E85D-FFAF-280A-CE1E8F1C81C7}"/>
                </a:ext>
              </a:extLst>
            </p:cNvPr>
            <p:cNvSpPr/>
            <p:nvPr/>
          </p:nvSpPr>
          <p:spPr>
            <a:xfrm>
              <a:off x="4149213" y="4837471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721698-3203-36DA-2F0A-3163A52D10CF}"/>
                </a:ext>
              </a:extLst>
            </p:cNvPr>
            <p:cNvSpPr/>
            <p:nvPr/>
          </p:nvSpPr>
          <p:spPr>
            <a:xfrm>
              <a:off x="5697794" y="3690139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1C507B-6F79-F48E-83D0-604B968BC0C9}"/>
                </a:ext>
              </a:extLst>
            </p:cNvPr>
            <p:cNvSpPr/>
            <p:nvPr/>
          </p:nvSpPr>
          <p:spPr>
            <a:xfrm>
              <a:off x="6305233" y="4800895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07FC4F-18CD-3557-D93C-C8BA23055BF9}"/>
                </a:ext>
              </a:extLst>
            </p:cNvPr>
            <p:cNvSpPr/>
            <p:nvPr/>
          </p:nvSpPr>
          <p:spPr>
            <a:xfrm>
              <a:off x="4619001" y="5717081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9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6B62-475E-53BC-F8D9-2B1D8AE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collidable</a:t>
            </a:r>
            <a:r>
              <a:rPr lang="en-US" dirty="0"/>
              <a:t> object is any object that can the vehicle can collide with</a:t>
            </a:r>
          </a:p>
        </p:txBody>
      </p:sp>
      <p:pic>
        <p:nvPicPr>
          <p:cNvPr id="1026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9859231E-EEA2-CE88-6208-85320B55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07" y="2474554"/>
            <a:ext cx="1822193" cy="24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67914-6D13-529F-BD13-25428170D371}"/>
              </a:ext>
            </a:extLst>
          </p:cNvPr>
          <p:cNvSpPr txBox="1"/>
          <p:nvPr/>
        </p:nvSpPr>
        <p:spPr>
          <a:xfrm>
            <a:off x="1016026" y="4904145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pic>
        <p:nvPicPr>
          <p:cNvPr id="1028" name="Picture 4" descr="Parking Safety Cones wholesale Suppliers in Bengaluru, Karnataka.">
            <a:extLst>
              <a:ext uri="{FF2B5EF4-FFF2-40B4-BE49-F238E27FC236}">
                <a16:creationId xmlns:a16="http://schemas.microsoft.com/office/drawing/2014/main" id="{15F56EA9-3CF6-76B0-C79F-55F7B6484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73"/>
          <a:stretch/>
        </p:blipFill>
        <p:spPr bwMode="auto">
          <a:xfrm>
            <a:off x="4472076" y="2374591"/>
            <a:ext cx="1886095" cy="260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637FE-4D6A-0BE5-605F-A42311B6FCCD}"/>
              </a:ext>
            </a:extLst>
          </p:cNvPr>
          <p:cNvSpPr txBox="1"/>
          <p:nvPr/>
        </p:nvSpPr>
        <p:spPr>
          <a:xfrm>
            <a:off x="4050890" y="49751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[pragati-trafficsafety.com]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84478-8B2C-3336-C4CF-363DD4FB6B6C}"/>
              </a:ext>
            </a:extLst>
          </p:cNvPr>
          <p:cNvSpPr txBox="1"/>
          <p:nvPr/>
        </p:nvSpPr>
        <p:spPr>
          <a:xfrm>
            <a:off x="8668846" y="49082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[https://www.pexco.com]</a:t>
            </a:r>
          </a:p>
        </p:txBody>
      </p:sp>
      <p:pic>
        <p:nvPicPr>
          <p:cNvPr id="1030" name="Picture 6" descr="Plastic Traffic Barricade Manufacturer - Class 1, 2 &amp; 3 | PEXCO">
            <a:extLst>
              <a:ext uri="{FF2B5EF4-FFF2-40B4-BE49-F238E27FC236}">
                <a16:creationId xmlns:a16="http://schemas.microsoft.com/office/drawing/2014/main" id="{726803B0-D4D7-18DF-AE94-02A8CC42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45" y="2364804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821EE-5996-22EB-F3FE-4A8CC0688676}"/>
              </a:ext>
            </a:extLst>
          </p:cNvPr>
          <p:cNvSpPr txBox="1"/>
          <p:nvPr/>
        </p:nvSpPr>
        <p:spPr>
          <a:xfrm>
            <a:off x="8537606" y="5928851"/>
            <a:ext cx="365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339190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F941-DDE9-0EFC-E67C-0FE99D84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2" y="207809"/>
            <a:ext cx="11353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73DF4-3ED3-7691-0C6F-DAEF472AB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1820758" y="1686831"/>
            <a:ext cx="4737358" cy="4773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BC28-E319-972B-934C-C094E35253E3}"/>
              </a:ext>
            </a:extLst>
          </p:cNvPr>
          <p:cNvSpPr txBox="1"/>
          <p:nvPr/>
        </p:nvSpPr>
        <p:spPr>
          <a:xfrm>
            <a:off x="6833419" y="2663834"/>
            <a:ext cx="4434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to be able to quickly and accurately detect objects that can potentially collide with the car</a:t>
            </a:r>
          </a:p>
        </p:txBody>
      </p:sp>
    </p:spTree>
    <p:extLst>
      <p:ext uri="{BB962C8B-B14F-4D97-AF65-F5344CB8AC3E}">
        <p14:creationId xmlns:p14="http://schemas.microsoft.com/office/powerpoint/2010/main" val="337312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3A6B-8FC3-E012-0D44-96DB4701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Here is one example of what a construction zone could look 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A7243-8959-91FB-25D3-1CF8376BB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1" t="54350" r="14220" b="13196"/>
          <a:stretch/>
        </p:blipFill>
        <p:spPr>
          <a:xfrm>
            <a:off x="78659" y="2012924"/>
            <a:ext cx="12005185" cy="34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41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07A0-36F0-D086-ACBF-55C7885F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DCA5-7A71-852C-FC46-F78F737B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1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8A84-FA88-1863-CF56-7C2FC14A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622"/>
            <a:ext cx="10832690" cy="1325563"/>
          </a:xfrm>
        </p:spPr>
        <p:txBody>
          <a:bodyPr>
            <a:noAutofit/>
          </a:bodyPr>
          <a:lstStyle/>
          <a:p>
            <a:r>
              <a:rPr lang="en-US" sz="4000" dirty="0"/>
              <a:t>To achieve safe navigation for AVs through a work zone, we define certain measures and metrics. These require geometric functions to calculate intersections, nearest points,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5807-C60A-D56B-502D-7FB65BDE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44" y="2507226"/>
            <a:ext cx="9937955" cy="366973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Example of metrics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Time to Collision (TTC)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Minimum clearance distance over all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Smallest clearance to each object category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F58-56CD-4034-2C57-181E9F1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Plotting Functions</a:t>
            </a:r>
          </a:p>
        </p:txBody>
      </p:sp>
    </p:spTree>
    <p:extLst>
      <p:ext uri="{BB962C8B-B14F-4D97-AF65-F5344CB8AC3E}">
        <p14:creationId xmlns:p14="http://schemas.microsoft.com/office/powerpoint/2010/main" val="400291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9EC6-7432-E750-E044-B26B74D9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10" y="267263"/>
            <a:ext cx="10515600" cy="1325563"/>
          </a:xfrm>
        </p:spPr>
        <p:txBody>
          <a:bodyPr/>
          <a:lstStyle/>
          <a:p>
            <a:r>
              <a:rPr lang="en-US" dirty="0"/>
              <a:t>This presentation is organized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9676-18DF-0036-6ECA-89083B1D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826"/>
            <a:ext cx="10515600" cy="45841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Motivations and Definitions</a:t>
            </a:r>
          </a:p>
          <a:p>
            <a:pPr lvl="1"/>
            <a:r>
              <a:rPr lang="en-US" dirty="0"/>
              <a:t>Motivations</a:t>
            </a:r>
          </a:p>
          <a:p>
            <a:pPr lvl="1"/>
            <a:r>
              <a:rPr lang="en-US" dirty="0"/>
              <a:t>Basic vehicle definitions</a:t>
            </a:r>
          </a:p>
          <a:p>
            <a:pPr lvl="1"/>
            <a:r>
              <a:rPr lang="en-US" dirty="0"/>
              <a:t>All about patches</a:t>
            </a:r>
          </a:p>
          <a:p>
            <a:pPr lvl="1"/>
            <a:r>
              <a:rPr lang="en-US" dirty="0"/>
              <a:t>Metrics</a:t>
            </a:r>
          </a:p>
          <a:p>
            <a:r>
              <a:rPr lang="en-US" dirty="0"/>
              <a:t>Basic Plotting Functions</a:t>
            </a:r>
          </a:p>
          <a:p>
            <a:r>
              <a:rPr lang="en-US" dirty="0"/>
              <a:t>Vehicle Collision Detection</a:t>
            </a:r>
          </a:p>
          <a:p>
            <a:pPr lvl="1"/>
            <a:r>
              <a:rPr lang="en-US" dirty="0"/>
              <a:t>Construction zones and obstacles</a:t>
            </a:r>
          </a:p>
          <a:p>
            <a:pPr lvl="1"/>
            <a:r>
              <a:rPr lang="en-US" dirty="0"/>
              <a:t>Straight path collision detection</a:t>
            </a:r>
          </a:p>
          <a:p>
            <a:pPr lvl="1"/>
            <a:r>
              <a:rPr lang="en-US" dirty="0"/>
              <a:t>Curved path collision detection</a:t>
            </a:r>
          </a:p>
          <a:p>
            <a:r>
              <a:rPr lang="en-US" dirty="0"/>
              <a:t>Dataset Point Association</a:t>
            </a:r>
          </a:p>
          <a:p>
            <a:pPr lvl="1"/>
            <a:r>
              <a:rPr lang="en-US" dirty="0"/>
              <a:t>K-nearest-Neighbor algorithm</a:t>
            </a:r>
          </a:p>
          <a:p>
            <a:pPr lvl="1"/>
            <a:r>
              <a:rPr lang="en-US" dirty="0"/>
              <a:t>Associated Data Statistics and Modifications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4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8EC7-3DAF-C4CE-0BCD-7EE90F70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349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function in the Feature Extraction library allows users to XY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7EDEB-AEFC-ACA1-7C2F-8AD036778B41}"/>
              </a:ext>
            </a:extLst>
          </p:cNvPr>
          <p:cNvSpPr txBox="1"/>
          <p:nvPr/>
        </p:nvSpPr>
        <p:spPr>
          <a:xfrm>
            <a:off x="838200" y="56368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fcn_Points_plotSetsXY.m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script_test_fcn_Points_plotSetsXY.m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96C2D-64B8-8EEB-86DC-F796A7A2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81" y="1577356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DA19C-5A19-3168-7F92-DB523C5ADB5D}"/>
              </a:ext>
            </a:extLst>
          </p:cNvPr>
          <p:cNvSpPr txBox="1"/>
          <p:nvPr/>
        </p:nvSpPr>
        <p:spPr>
          <a:xfrm>
            <a:off x="7492181" y="2967335"/>
            <a:ext cx="437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Adapted from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fcn_Path_plotTraversalsXY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function in the path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0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1B6-F2CC-0D5B-6A06-0B0DC35A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Users can create their own XY data using a function in this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788B4-D6F1-1DFB-806E-699B6402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292"/>
            <a:ext cx="533400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B2C38-300E-64BC-C848-F027BDD2F7B6}"/>
              </a:ext>
            </a:extLst>
          </p:cNvPr>
          <p:cNvSpPr txBox="1"/>
          <p:nvPr/>
        </p:nvSpPr>
        <p:spPr>
          <a:xfrm>
            <a:off x="3507059" y="585044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fcn_Points_fillPointSetViaUserInputs.m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script_test_fcn_Path_fillPathViaUserInputs.m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3D930AA-48B8-C15E-4EAA-BBA95EAE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580" y="2124773"/>
            <a:ext cx="4806646" cy="1945782"/>
          </a:xfrm>
        </p:spPr>
        <p:txBody>
          <a:bodyPr>
            <a:normAutofit/>
          </a:bodyPr>
          <a:lstStyle/>
          <a:p>
            <a:r>
              <a:rPr lang="en-US" sz="1800" dirty="0"/>
              <a:t>Function was adapted from </a:t>
            </a:r>
            <a:r>
              <a:rPr lang="en-US" sz="1800" dirty="0" err="1">
                <a:solidFill>
                  <a:srgbClr val="008013"/>
                </a:solidFill>
                <a:latin typeface="Menlo"/>
              </a:rPr>
              <a:t>fcn_Path_fillPathViaUserInputs</a:t>
            </a:r>
            <a:r>
              <a:rPr lang="en-US" sz="1800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sz="1800" dirty="0"/>
              <a:t>from the path library</a:t>
            </a:r>
          </a:p>
          <a:p>
            <a:r>
              <a:rPr lang="en-US" sz="1800" dirty="0"/>
              <a:t>This is a function for the user to click on the figure to generate XY path. Points are collected and plotted until the user double clicks. </a:t>
            </a:r>
          </a:p>
        </p:txBody>
      </p:sp>
    </p:spTree>
    <p:extLst>
      <p:ext uri="{BB962C8B-B14F-4D97-AF65-F5344CB8AC3E}">
        <p14:creationId xmlns:p14="http://schemas.microsoft.com/office/powerpoint/2010/main" val="3756654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7A65-AC92-C903-B823-7896F7EF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303"/>
            <a:ext cx="10515600" cy="1325563"/>
          </a:xfrm>
        </p:spPr>
        <p:txBody>
          <a:bodyPr/>
          <a:lstStyle/>
          <a:p>
            <a:r>
              <a:rPr lang="en-US" dirty="0"/>
              <a:t>Patches can be easily visualized through the </a:t>
            </a:r>
            <a:r>
              <a:rPr lang="en-US" dirty="0" err="1"/>
              <a:t>plotPatch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59ECE-F1A3-719D-9CFA-B38FB7D934AA}"/>
              </a:ext>
            </a:extLst>
          </p:cNvPr>
          <p:cNvSpPr txBox="1"/>
          <p:nvPr/>
        </p:nvSpPr>
        <p:spPr>
          <a:xfrm>
            <a:off x="6773986" y="3114819"/>
            <a:ext cx="410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fcn_Patch_plotPatch.m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script_test_fcn_Patch_plotPatch.m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0F1E7-A38A-506C-7D8F-7FC15796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04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8317-2FD0-84F6-CD79-C09932F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2847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library allows users to interactively create patches through color selection and mouse clicks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D5060-92BE-EA0D-18E5-2A60CD9FD27D}"/>
              </a:ext>
            </a:extLst>
          </p:cNvPr>
          <p:cNvSpPr txBox="1"/>
          <p:nvPr/>
        </p:nvSpPr>
        <p:spPr>
          <a:xfrm>
            <a:off x="1124670" y="56499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fcn_Patch_fillPatchArrayViaUserInputs.m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C3578-0193-3BEE-3AB9-10C1302A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3" t="2151" r="31936" b="39498"/>
          <a:stretch/>
        </p:blipFill>
        <p:spPr>
          <a:xfrm>
            <a:off x="113883" y="1965290"/>
            <a:ext cx="3456384" cy="3119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BB0AB0F-DFCF-2604-04F1-3DB105F937AE}"/>
              </a:ext>
            </a:extLst>
          </p:cNvPr>
          <p:cNvSpPr/>
          <p:nvPr/>
        </p:nvSpPr>
        <p:spPr>
          <a:xfrm>
            <a:off x="3709365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0A1F9-CE2A-3309-EBB7-493251E83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4" t="3154" r="32368" b="41076"/>
          <a:stretch/>
        </p:blipFill>
        <p:spPr>
          <a:xfrm>
            <a:off x="4249804" y="1965289"/>
            <a:ext cx="3565390" cy="3119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45975-AF32-6098-AAED-C39FA9A46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2" t="13480" r="33407" b="29817"/>
          <a:stretch/>
        </p:blipFill>
        <p:spPr>
          <a:xfrm>
            <a:off x="8494731" y="1965291"/>
            <a:ext cx="3506048" cy="31191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9CA9B34-5878-13AC-966A-40A5EEA0AD9D}"/>
              </a:ext>
            </a:extLst>
          </p:cNvPr>
          <p:cNvSpPr/>
          <p:nvPr/>
        </p:nvSpPr>
        <p:spPr>
          <a:xfrm>
            <a:off x="7957371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65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BD58-C274-3DDC-8AE1-CDA5C95A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Sample patches are used to illustrate how patched are implemented in the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3BCAE-F6D0-60C8-1699-079FAF6C3BC0}"/>
              </a:ext>
            </a:extLst>
          </p:cNvPr>
          <p:cNvSpPr txBox="1"/>
          <p:nvPr/>
        </p:nvSpPr>
        <p:spPr>
          <a:xfrm>
            <a:off x="6440129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fcn_Patch_fillSamplePatches.m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673ED-E2FB-F6DD-91CA-9A146E39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817"/>
            <a:ext cx="5214058" cy="3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0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4909-7532-BAB8-3E58-53CB73CB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03" y="381067"/>
            <a:ext cx="11089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During collision detection, Axis Aligned Bounding Boxes (AABB) allow us to quickly filter out “misses” by checking for overlap between bounding boxes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F3C0D-626C-E76A-6A48-363DC55D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03" y="2133133"/>
            <a:ext cx="5624675" cy="421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AB750-C849-CD97-5D27-B2C76312CDCF}"/>
              </a:ext>
            </a:extLst>
          </p:cNvPr>
          <p:cNvSpPr txBox="1"/>
          <p:nvPr/>
        </p:nvSpPr>
        <p:spPr>
          <a:xfrm>
            <a:off x="6243483" y="3156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fcn_Patch_determineAABB.m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script_test_fcn_Patch_determineAABB.m</a:t>
            </a:r>
            <a:endParaRPr lang="en-US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1F222-7EAF-6607-6CA5-B50691F222C3}"/>
              </a:ext>
            </a:extLst>
          </p:cNvPr>
          <p:cNvSpPr txBox="1"/>
          <p:nvPr/>
        </p:nvSpPr>
        <p:spPr>
          <a:xfrm>
            <a:off x="6243483" y="4361764"/>
            <a:ext cx="562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faster because we don’t have to compare vertices for each patch</a:t>
            </a:r>
          </a:p>
        </p:txBody>
      </p:sp>
    </p:spTree>
    <p:extLst>
      <p:ext uri="{BB962C8B-B14F-4D97-AF65-F5344CB8AC3E}">
        <p14:creationId xmlns:p14="http://schemas.microsoft.com/office/powerpoint/2010/main" val="264164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F14-285C-0CA1-E0DC-7EAE89D6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Construction Zones and Obstacles</a:t>
            </a:r>
          </a:p>
        </p:txBody>
      </p:sp>
    </p:spTree>
    <p:extLst>
      <p:ext uri="{BB962C8B-B14F-4D97-AF65-F5344CB8AC3E}">
        <p14:creationId xmlns:p14="http://schemas.microsoft.com/office/powerpoint/2010/main" val="3434883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A5D3-998A-41D4-9BF5-BC3950D0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plotting functions have been written for construction-specific obstacles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52EB6-DBF0-B3CF-E696-696EBB66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5" y="2258481"/>
            <a:ext cx="3743040" cy="280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5DFF6-ED7E-90B6-2AB2-69F5809F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838" y="2400550"/>
            <a:ext cx="3553615" cy="2665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DA9F8-B8E5-68C0-442B-AB2AB0B93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956" y="2218610"/>
            <a:ext cx="3743041" cy="28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6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4561-7E68-2824-41A2-6D31EC17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6802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4BFE-1B23-78D8-484D-899F3A7AD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912582" y="1930708"/>
            <a:ext cx="4003547" cy="403388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2550FA6-921C-89C5-A956-A31874FD9956}"/>
              </a:ext>
            </a:extLst>
          </p:cNvPr>
          <p:cNvSpPr/>
          <p:nvPr/>
        </p:nvSpPr>
        <p:spPr>
          <a:xfrm>
            <a:off x="5299587" y="3662516"/>
            <a:ext cx="796413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C1053-43FD-9B82-A05B-41E61B0102BB}"/>
              </a:ext>
            </a:extLst>
          </p:cNvPr>
          <p:cNvSpPr txBox="1"/>
          <p:nvPr/>
        </p:nvSpPr>
        <p:spPr>
          <a:xfrm>
            <a:off x="1591008" y="6302938"/>
            <a:ext cx="948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vehicle is shown as the blue box outline</a:t>
            </a:r>
            <a:r>
              <a:rPr lang="en-US" dirty="0"/>
              <a:t>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objects are shown as colored in patches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3E4BA-2402-55D1-E880-C06A2E76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634" y="1838849"/>
            <a:ext cx="5697961" cy="42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5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BF37-47CC-7689-6AE3-02CCE5CC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" y="220648"/>
            <a:ext cx="119990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collidable</a:t>
            </a:r>
            <a:r>
              <a:rPr lang="en-US" dirty="0"/>
              <a:t> objects found in construction sites are barrels, which from a top-down view can be modelled as regular octagon patches with radii of 0.2 meters.</a:t>
            </a:r>
          </a:p>
        </p:txBody>
      </p:sp>
      <p:pic>
        <p:nvPicPr>
          <p:cNvPr id="2050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B80AA420-8367-0032-3050-805414FC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5" y="2250466"/>
            <a:ext cx="4697361" cy="313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AB0A0-7E85-9559-4222-3D05538385D5}"/>
              </a:ext>
            </a:extLst>
          </p:cNvPr>
          <p:cNvSpPr txBox="1"/>
          <p:nvPr/>
        </p:nvSpPr>
        <p:spPr>
          <a:xfrm>
            <a:off x="3845680" y="538204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3730D-CAC5-E1F0-C72E-A4A39C7B4F0D}"/>
              </a:ext>
            </a:extLst>
          </p:cNvPr>
          <p:cNvSpPr txBox="1"/>
          <p:nvPr/>
        </p:nvSpPr>
        <p:spPr>
          <a:xfrm>
            <a:off x="4240162" y="6040325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fcn_Patch_fillBarrelAtPoint.m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script_test_fcn_Patch_fillBarrelAtPoint.m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60A41-A6C1-A5DD-A54A-481B0E4F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699" y="18953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3BBD-0B97-916F-D7C2-66E85E7F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and Definitions</a:t>
            </a:r>
          </a:p>
        </p:txBody>
      </p:sp>
    </p:spTree>
    <p:extLst>
      <p:ext uri="{BB962C8B-B14F-4D97-AF65-F5344CB8AC3E}">
        <p14:creationId xmlns:p14="http://schemas.microsoft.com/office/powerpoint/2010/main" val="77739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6A86-828D-FDDA-4D79-43B8F668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Similarly, Cones can be represented as octagons with radii of 0.16 meters</a:t>
            </a:r>
          </a:p>
        </p:txBody>
      </p:sp>
      <p:pic>
        <p:nvPicPr>
          <p:cNvPr id="2050" name="Picture 2" descr="Pvc Safety Cones Traffic Cone, Rs 400 Unique Safety &amp; Fire | ID: 18508219833">
            <a:extLst>
              <a:ext uri="{FF2B5EF4-FFF2-40B4-BE49-F238E27FC236}">
                <a16:creationId xmlns:a16="http://schemas.microsoft.com/office/drawing/2014/main" id="{6E436E0B-0F9E-E030-2302-350ACD1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14" y="1468950"/>
            <a:ext cx="4623005" cy="46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B9483-E8A9-677B-8B46-1B0331E87A56}"/>
              </a:ext>
            </a:extLst>
          </p:cNvPr>
          <p:cNvSpPr txBox="1"/>
          <p:nvPr/>
        </p:nvSpPr>
        <p:spPr>
          <a:xfrm>
            <a:off x="4065415" y="5722623"/>
            <a:ext cx="170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[indiamart.com]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A724A-308A-D7B8-2F18-A52C9B36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434" y="19067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5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6FD8-B61F-61F8-FCEF-0277D08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 III barricades are represented as thin rectangles with a height of 1.5 meters and width of  1.2 meters.</a:t>
            </a:r>
          </a:p>
        </p:txBody>
      </p:sp>
      <p:pic>
        <p:nvPicPr>
          <p:cNvPr id="3074" name="Picture 2" descr="Type III Barricades - Type 3 Traffic Barricades | PEXCO">
            <a:extLst>
              <a:ext uri="{FF2B5EF4-FFF2-40B4-BE49-F238E27FC236}">
                <a16:creationId xmlns:a16="http://schemas.microsoft.com/office/drawing/2014/main" id="{EB7EDEE7-68FC-292B-CEB1-0BC1A2D5C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13937" r="23281" b="11385"/>
          <a:stretch/>
        </p:blipFill>
        <p:spPr bwMode="auto">
          <a:xfrm>
            <a:off x="1081547" y="2170416"/>
            <a:ext cx="4326195" cy="368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A3D4A8-66E3-7D9D-26E9-D76EF3E9C147}"/>
              </a:ext>
            </a:extLst>
          </p:cNvPr>
          <p:cNvSpPr txBox="1"/>
          <p:nvPr/>
        </p:nvSpPr>
        <p:spPr>
          <a:xfrm>
            <a:off x="4129131" y="5872099"/>
            <a:ext cx="13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[pexco.com]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F673F-D459-4995-B742-891C772D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53" y="205626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8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8897-C4C5-4597-A368-78BDD444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41" y="365125"/>
            <a:ext cx="1167618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have a routine to plot a vehicle as a simple rectangle or with an outline of a vehicle. The details are optional, but useful to disambiguate the travel direction.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1EBE3-913D-3297-39EA-DC8DEC5D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44" y="2091941"/>
            <a:ext cx="5142244" cy="3856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24950-C6D5-A7EA-0ACC-8983F150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16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9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also have routines that plot trajectories, given the XY path a vehicle follows. This uses the Path library to calculate offset paths from the vehicle path.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F907-AD8E-4236-B92F-DE02C41C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8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more advanced path plotting algorithm uses the arc definitions at each segment, which more precisely captures the vehicle’s envelope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F907-AD8E-4236-B92F-DE02C41C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4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84C4-6117-40B9-AD01-6BBCBE07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function exists also to plot vehicles along a traversal, dropping images of the vehicle onto the traversal periodically to illustrate the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E9AF-0F4E-4F49-8708-5DCB04C5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4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1E04-CD1A-4DE7-995E-972ED68C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plot utilities to plot lane markers. Again, this uses the Path library to calculate offsets from the lane centerline.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214B-84EA-4BA7-AF32-6F919F8C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5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AAD6-8920-472A-8C3E-1EA4F434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Several example construction zone configurations have been built, and function call can load and plot these configurations.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FB894-0EB8-4204-8D5A-4B8CF9ED5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4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E53A-BCF8-A06C-60ED-1C5F96D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810260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C01-583C-CB43-E104-95E3CF51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points between obstacles and a vehicle travelling down a straight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B469C-EE4D-DCF6-AFAE-9CDCDB991FE0}"/>
              </a:ext>
            </a:extLst>
          </p:cNvPr>
          <p:cNvSpPr txBox="1"/>
          <p:nvPr/>
        </p:nvSpPr>
        <p:spPr>
          <a:xfrm>
            <a:off x="6096000" y="342900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94DCC-3B86-4CE3-3BBD-C1AD4EF7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0" y="193116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A85E-0A71-E4AE-7766-0ABAE34C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6" y="293328"/>
            <a:ext cx="11697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dynamic and case-specific nature of construction work zones makes it especially difficult for autonomous vehicles to navigate through them </a:t>
            </a:r>
          </a:p>
        </p:txBody>
      </p:sp>
      <p:pic>
        <p:nvPicPr>
          <p:cNvPr id="12290" name="Picture 2" descr="Road Construction Zone Signs">
            <a:extLst>
              <a:ext uri="{FF2B5EF4-FFF2-40B4-BE49-F238E27FC236}">
                <a16:creationId xmlns:a16="http://schemas.microsoft.com/office/drawing/2014/main" id="{405C033B-E7B8-F494-56E5-9E355EE3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6" y="2221765"/>
            <a:ext cx="5024176" cy="37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97887-6754-60C8-A3FC-2AE15EF0E1BD}"/>
              </a:ext>
            </a:extLst>
          </p:cNvPr>
          <p:cNvSpPr txBox="1"/>
          <p:nvPr/>
        </p:nvSpPr>
        <p:spPr>
          <a:xfrm>
            <a:off x="3271807" y="6015292"/>
            <a:ext cx="24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[morrisseylawfirm.com]</a:t>
            </a:r>
          </a:p>
        </p:txBody>
      </p:sp>
      <p:pic>
        <p:nvPicPr>
          <p:cNvPr id="7" name="Picture 2" descr="Free Vector | Set of construction site objects">
            <a:extLst>
              <a:ext uri="{FF2B5EF4-FFF2-40B4-BE49-F238E27FC236}">
                <a16:creationId xmlns:a16="http://schemas.microsoft.com/office/drawing/2014/main" id="{895AD841-A13B-05C6-5C33-CEEBD276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32" y="2070565"/>
            <a:ext cx="4963790" cy="40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F7760-32BD-1D4E-E1DA-DE6C4A88F77B}"/>
              </a:ext>
            </a:extLst>
          </p:cNvPr>
          <p:cNvSpPr txBox="1"/>
          <p:nvPr/>
        </p:nvSpPr>
        <p:spPr>
          <a:xfrm>
            <a:off x="9983048" y="6002642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[Freepik.com]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A597-DF5A-00FC-AC1D-6D33028CF5C8}"/>
              </a:ext>
            </a:extLst>
          </p:cNvPr>
          <p:cNvSpPr txBox="1"/>
          <p:nvPr/>
        </p:nvSpPr>
        <p:spPr>
          <a:xfrm>
            <a:off x="6183090" y="1852433"/>
            <a:ext cx="563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objects found in a work zone (not an exhaustive list)</a:t>
            </a:r>
          </a:p>
        </p:txBody>
      </p:sp>
    </p:spTree>
    <p:extLst>
      <p:ext uri="{BB962C8B-B14F-4D97-AF65-F5344CB8AC3E}">
        <p14:creationId xmlns:p14="http://schemas.microsoft.com/office/powerpoint/2010/main" val="3520058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618-92F4-ABC4-5FDD-15ABC831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34" y="243540"/>
            <a:ext cx="1152893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Assumptions before we proceed to solving the problem of straight trajectory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7ACF-5350-C142-1DC0-CE9596931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57" y="1969540"/>
            <a:ext cx="6107591" cy="4351338"/>
          </a:xfrm>
        </p:spPr>
        <p:txBody>
          <a:bodyPr/>
          <a:lstStyle/>
          <a:p>
            <a:r>
              <a:rPr lang="en-US" dirty="0"/>
              <a:t>For the sake of demonstration, We assume the </a:t>
            </a:r>
            <a:r>
              <a:rPr lang="en-US" dirty="0" err="1"/>
              <a:t>collidable</a:t>
            </a:r>
            <a:r>
              <a:rPr lang="en-US" dirty="0"/>
              <a:t> object to be in the shape of an arbitrary triangle (this algorithm works for any patch shape)</a:t>
            </a:r>
          </a:p>
          <a:p>
            <a:endParaRPr lang="en-US" dirty="0"/>
          </a:p>
          <a:p>
            <a:r>
              <a:rPr lang="en-US" dirty="0"/>
              <a:t>We assume the car to be approximated as a rectangle bounded by the maximum length and width of the car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823D731-5AAF-14C4-D064-58877695DB61}"/>
              </a:ext>
            </a:extLst>
          </p:cNvPr>
          <p:cNvSpPr/>
          <p:nvPr/>
        </p:nvSpPr>
        <p:spPr>
          <a:xfrm rot="485955">
            <a:off x="7778799" y="2210255"/>
            <a:ext cx="2297490" cy="804578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3445D-46F7-B46C-0384-8BAA8CBB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8163193" y="3691385"/>
            <a:ext cx="1114971" cy="2184431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700BD-4F55-3653-BAD6-9C7567631CCB}"/>
              </a:ext>
            </a:extLst>
          </p:cNvPr>
          <p:cNvSpPr txBox="1"/>
          <p:nvPr/>
        </p:nvSpPr>
        <p:spPr>
          <a:xfrm>
            <a:off x="6715432" y="863902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2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9C672BE-8E85-20CB-89B5-BA9406E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8370955" y="974137"/>
            <a:ext cx="2068302" cy="21949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7895AB-D3B6-D3CA-7D63-7CEA721A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98349" y="1835810"/>
            <a:ext cx="340245" cy="666602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7F67C-5F65-E627-34DE-2A2D445D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168480"/>
            <a:ext cx="10515600" cy="1325563"/>
          </a:xfrm>
        </p:spPr>
        <p:txBody>
          <a:bodyPr/>
          <a:lstStyle/>
          <a:p>
            <a:r>
              <a:rPr lang="en-US" dirty="0"/>
              <a:t>The strategy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EDD9-2BAD-1D5E-607F-710B3BEC6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50" y="1927253"/>
            <a:ext cx="7107313" cy="45939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  <a:p>
            <a:endParaRPr lang="en-US" dirty="0"/>
          </a:p>
          <a:p>
            <a:r>
              <a:rPr lang="en-US" dirty="0"/>
              <a:t>We then check to see if there are any vertices of the object that lie on this rotated path</a:t>
            </a:r>
          </a:p>
          <a:p>
            <a:endParaRPr lang="en-US" dirty="0"/>
          </a:p>
          <a:p>
            <a:r>
              <a:rPr lang="en-US" dirty="0"/>
              <a:t>We then check to see if there have been any collisions by comparing the vertices and </a:t>
            </a:r>
            <a:r>
              <a:rPr lang="en-US" dirty="0" err="1"/>
              <a:t>polyxpoly</a:t>
            </a:r>
            <a:r>
              <a:rPr lang="en-US" dirty="0"/>
              <a:t> intersection points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91BF32-3E95-F826-0EC1-BB8AB288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5" y="2889509"/>
            <a:ext cx="3716112" cy="1139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36CDA2-E44C-1462-FE51-14CD3FED6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6" y="2889508"/>
            <a:ext cx="3716112" cy="11398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B8353-3CF5-E356-282C-F41C8F6E340F}"/>
              </a:ext>
            </a:extLst>
          </p:cNvPr>
          <p:cNvSpPr txBox="1"/>
          <p:nvPr/>
        </p:nvSpPr>
        <p:spPr>
          <a:xfrm>
            <a:off x="7492715" y="4151486"/>
            <a:ext cx="4188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EE9524-CE8F-3D9A-0C58-854874E3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344" y="5159183"/>
            <a:ext cx="4029652" cy="9789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59CDF-E77D-D297-E849-7E05B1FACBFA}"/>
              </a:ext>
            </a:extLst>
          </p:cNvPr>
          <p:cNvSpPr/>
          <p:nvPr/>
        </p:nvSpPr>
        <p:spPr>
          <a:xfrm>
            <a:off x="7492715" y="4202548"/>
            <a:ext cx="4099517" cy="595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9B9EF-BDAA-4BB5-0DCA-431FA0A8BBEE}"/>
              </a:ext>
            </a:extLst>
          </p:cNvPr>
          <p:cNvSpPr txBox="1"/>
          <p:nvPr/>
        </p:nvSpPr>
        <p:spPr>
          <a:xfrm>
            <a:off x="4506251" y="788258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4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1638F2-5FFE-5446-1F1C-DE17A74C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7355596" y="1563156"/>
            <a:ext cx="3734124" cy="3962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E9EBD-4594-F9BF-19AD-B7EBB749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626E7-99E0-D0DB-0348-880FCD883537}"/>
              </a:ext>
            </a:extLst>
          </p:cNvPr>
          <p:cNvCxnSpPr/>
          <p:nvPr/>
        </p:nvCxnSpPr>
        <p:spPr>
          <a:xfrm flipH="1" flipV="1">
            <a:off x="2153263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4C5A235-322A-F478-ECA8-FB20B2A37430}"/>
              </a:ext>
            </a:extLst>
          </p:cNvPr>
          <p:cNvSpPr/>
          <p:nvPr/>
        </p:nvSpPr>
        <p:spPr>
          <a:xfrm rot="485955">
            <a:off x="2369573" y="2497392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7BDB29-7DD9-C323-ACC0-5383C071DCB5}"/>
              </a:ext>
            </a:extLst>
          </p:cNvPr>
          <p:cNvSpPr/>
          <p:nvPr/>
        </p:nvSpPr>
        <p:spPr>
          <a:xfrm>
            <a:off x="5164211" y="3429000"/>
            <a:ext cx="737419" cy="47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58DDB-8DE5-C237-022D-99BE0CEF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25688">
            <a:off x="4653876" y="4988398"/>
            <a:ext cx="609944" cy="1194991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1A4C-C7C8-6B15-C185-1F6E1E0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014254" y="3055741"/>
            <a:ext cx="614280" cy="120348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848136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5B58-E02C-C641-055B-56682E0D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4" y="867153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C2AF1-26AD-4014-A5C2-EDC62B4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59994-0BE6-478F-AD5C-34BB39FD6F0B}"/>
              </a:ext>
            </a:extLst>
          </p:cNvPr>
          <p:cNvSpPr txBox="1"/>
          <p:nvPr/>
        </p:nvSpPr>
        <p:spPr>
          <a:xfrm>
            <a:off x="838199" y="2003067"/>
            <a:ext cx="995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/>
              </a:rPr>
              <a:t>We d</a:t>
            </a:r>
            <a:r>
              <a:rPr lang="en-US" sz="1800" b="0" i="0" dirty="0">
                <a:effectLst/>
                <a:latin typeface="Menlo"/>
              </a:rPr>
              <a:t>etermine any obstacles that lie within or across the vehicle path on the positive the x-axis between the back of the vehicle (-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 and some large distance (1e6) (this area is given by the red box)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5C728-C311-0174-B454-CF4BDED0EE5E}"/>
              </a:ext>
            </a:extLst>
          </p:cNvPr>
          <p:cNvSpPr txBox="1"/>
          <p:nvPr/>
        </p:nvSpPr>
        <p:spPr>
          <a:xfrm>
            <a:off x="953730" y="5291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polyxpoly</a:t>
            </a:r>
            <a:r>
              <a:rPr lang="en-US" dirty="0"/>
              <a:t> documentation: </a:t>
            </a:r>
            <a:r>
              <a:rPr lang="en-US" dirty="0">
                <a:hlinkClick r:id="rId3"/>
              </a:rPr>
              <a:t>https://www.mathworks.com/help/map/ref/polyxpoly.html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BC227B-61C2-BB76-8290-2BB4CE836B1A}"/>
              </a:ext>
            </a:extLst>
          </p:cNvPr>
          <p:cNvCxnSpPr>
            <a:cxnSpLocks/>
          </p:cNvCxnSpPr>
          <p:nvPr/>
        </p:nvCxnSpPr>
        <p:spPr>
          <a:xfrm flipH="1" flipV="1">
            <a:off x="4640826" y="3988732"/>
            <a:ext cx="412955" cy="41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6B6E2-6316-2DA2-C835-48282E3790A2}"/>
              </a:ext>
            </a:extLst>
          </p:cNvPr>
          <p:cNvCxnSpPr>
            <a:cxnSpLocks/>
          </p:cNvCxnSpPr>
          <p:nvPr/>
        </p:nvCxnSpPr>
        <p:spPr>
          <a:xfrm flipH="1">
            <a:off x="5382544" y="2977298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BA335-2612-95FA-AB35-723C854C8789}"/>
              </a:ext>
            </a:extLst>
          </p:cNvPr>
          <p:cNvCxnSpPr>
            <a:cxnSpLocks/>
          </p:cNvCxnSpPr>
          <p:nvPr/>
        </p:nvCxnSpPr>
        <p:spPr>
          <a:xfrm flipV="1">
            <a:off x="3788199" y="3978560"/>
            <a:ext cx="545691" cy="48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455EBE-731F-D642-D9E7-92DE5231E1FF}"/>
              </a:ext>
            </a:extLst>
          </p:cNvPr>
          <p:cNvCxnSpPr>
            <a:cxnSpLocks/>
          </p:cNvCxnSpPr>
          <p:nvPr/>
        </p:nvCxnSpPr>
        <p:spPr>
          <a:xfrm>
            <a:off x="4847303" y="2991836"/>
            <a:ext cx="247426" cy="23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BC7645-4777-EDCD-6D59-8F2832B70B68}"/>
              </a:ext>
            </a:extLst>
          </p:cNvPr>
          <p:cNvSpPr txBox="1"/>
          <p:nvPr/>
        </p:nvSpPr>
        <p:spPr>
          <a:xfrm>
            <a:off x="5053781" y="430362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D1D885-B145-D6A9-F473-09E6129A64A2}"/>
              </a:ext>
            </a:extLst>
          </p:cNvPr>
          <p:cNvSpPr txBox="1"/>
          <p:nvPr/>
        </p:nvSpPr>
        <p:spPr>
          <a:xfrm>
            <a:off x="2920602" y="4385129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F55C3-14B5-C780-9638-B263B2FD8700}"/>
              </a:ext>
            </a:extLst>
          </p:cNvPr>
          <p:cNvSpPr txBox="1"/>
          <p:nvPr/>
        </p:nvSpPr>
        <p:spPr>
          <a:xfrm>
            <a:off x="6251472" y="283794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FA5EF-16BB-A045-2CF4-662114417FE4}"/>
              </a:ext>
            </a:extLst>
          </p:cNvPr>
          <p:cNvSpPr txBox="1"/>
          <p:nvPr/>
        </p:nvSpPr>
        <p:spPr>
          <a:xfrm>
            <a:off x="3481262" y="2778655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323F19-250A-1F72-DF90-75BB6E30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91413" y="2906953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ED84F-E35D-EE57-08A7-3F4B561C3042}"/>
              </a:ext>
            </a:extLst>
          </p:cNvPr>
          <p:cNvSpPr/>
          <p:nvPr/>
        </p:nvSpPr>
        <p:spPr>
          <a:xfrm>
            <a:off x="2792363" y="3264310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7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9F18-CAE8-EB36-F6B7-AC1BD7F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check to see if there are any vertices of the object that lie on this rotated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EDAD1-61DE-B440-4384-0D2F240D6C69}"/>
              </a:ext>
            </a:extLst>
          </p:cNvPr>
          <p:cNvSpPr txBox="1"/>
          <p:nvPr/>
        </p:nvSpPr>
        <p:spPr>
          <a:xfrm>
            <a:off x="1809134" y="2577351"/>
            <a:ext cx="801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63C42-5B9F-7798-FF43-F385CE161671}"/>
              </a:ext>
            </a:extLst>
          </p:cNvPr>
          <p:cNvCxnSpPr>
            <a:cxnSpLocks/>
          </p:cNvCxnSpPr>
          <p:nvPr/>
        </p:nvCxnSpPr>
        <p:spPr>
          <a:xfrm flipH="1" flipV="1">
            <a:off x="8898194" y="2946683"/>
            <a:ext cx="159773" cy="135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629A9E-1544-4CC4-7E55-62B5F3490949}"/>
              </a:ext>
            </a:extLst>
          </p:cNvPr>
          <p:cNvSpPr txBox="1"/>
          <p:nvPr/>
        </p:nvSpPr>
        <p:spPr>
          <a:xfrm>
            <a:off x="1858286" y="4709083"/>
            <a:ext cx="395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Checking within the width of the vehicle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F0461-E120-CF3B-1B30-D05541431B45}"/>
              </a:ext>
            </a:extLst>
          </p:cNvPr>
          <p:cNvCxnSpPr>
            <a:cxnSpLocks/>
          </p:cNvCxnSpPr>
          <p:nvPr/>
        </p:nvCxnSpPr>
        <p:spPr>
          <a:xfrm flipV="1">
            <a:off x="3800167" y="2946683"/>
            <a:ext cx="2295833" cy="174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CF6-7C7B-2764-7E76-5E7E5B1A6B5C}"/>
              </a:ext>
            </a:extLst>
          </p:cNvPr>
          <p:cNvSpPr txBox="1"/>
          <p:nvPr/>
        </p:nvSpPr>
        <p:spPr>
          <a:xfrm>
            <a:off x="7384025" y="4303814"/>
            <a:ext cx="3957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Checking between x-axis between back of vehicle and come large distance</a:t>
            </a:r>
          </a:p>
        </p:txBody>
      </p:sp>
    </p:spTree>
    <p:extLst>
      <p:ext uri="{BB962C8B-B14F-4D97-AF65-F5344CB8AC3E}">
        <p14:creationId xmlns:p14="http://schemas.microsoft.com/office/powerpoint/2010/main" val="254480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C99F6DA-820D-8E90-4993-A1874BBE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3" y="910150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1F35-AB5D-6A8B-3850-CDE4419F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65" y="389477"/>
            <a:ext cx="112849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then check to see if there have been any collisions by comparing the points we obtained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AC81C-4E19-4517-B9AE-DD61DCC1D61A}"/>
              </a:ext>
            </a:extLst>
          </p:cNvPr>
          <p:cNvSpPr txBox="1"/>
          <p:nvPr/>
        </p:nvSpPr>
        <p:spPr>
          <a:xfrm>
            <a:off x="1099418" y="5246882"/>
            <a:ext cx="9993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If there is a collision</a:t>
            </a:r>
            <a:r>
              <a:rPr lang="en-US" sz="2400" dirty="0"/>
              <a:t>, we compare whether the vertex was closer or </a:t>
            </a:r>
            <a:r>
              <a:rPr lang="en-US" sz="2400" dirty="0" err="1"/>
              <a:t>polyxpoly</a:t>
            </a:r>
            <a:r>
              <a:rPr lang="en-US" sz="2400" dirty="0"/>
              <a:t> point is closer. Which ever point is closer is the collision point.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If there is no collision</a:t>
            </a:r>
            <a:r>
              <a:rPr lang="en-US" sz="2400" dirty="0"/>
              <a:t>, we try to find the minimum clearance and location of this on the obstacle.</a:t>
            </a:r>
          </a:p>
          <a:p>
            <a:r>
              <a:rPr lang="en-US" sz="2400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C8E339-DCF5-E2D7-0EAB-60255DC3C876}"/>
              </a:ext>
            </a:extLst>
          </p:cNvPr>
          <p:cNvCxnSpPr>
            <a:cxnSpLocks/>
          </p:cNvCxnSpPr>
          <p:nvPr/>
        </p:nvCxnSpPr>
        <p:spPr>
          <a:xfrm flipH="1">
            <a:off x="5464892" y="2999592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3C25E-92C0-9B77-E710-B70DBBCB7223}"/>
              </a:ext>
            </a:extLst>
          </p:cNvPr>
          <p:cNvSpPr txBox="1"/>
          <p:nvPr/>
        </p:nvSpPr>
        <p:spPr>
          <a:xfrm>
            <a:off x="6333820" y="2814926"/>
            <a:ext cx="32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 -&gt; point of collision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925B4-DD1F-A90E-16A9-28FE2FA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91414" y="2946281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386187E-8A31-B755-8E72-48DDEE8106A7}"/>
              </a:ext>
            </a:extLst>
          </p:cNvPr>
          <p:cNvSpPr/>
          <p:nvPr/>
        </p:nvSpPr>
        <p:spPr>
          <a:xfrm>
            <a:off x="2792362" y="3310189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FEEC039-0BFB-7A60-CC10-1A10B4769B11}"/>
              </a:ext>
            </a:extLst>
          </p:cNvPr>
          <p:cNvSpPr/>
          <p:nvPr/>
        </p:nvSpPr>
        <p:spPr>
          <a:xfrm>
            <a:off x="5130343" y="6086168"/>
            <a:ext cx="1871501" cy="518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9EE2E-745F-EB70-CC23-2A72E4A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 rot="18488393">
            <a:off x="1520516" y="752832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FA52D-7C14-0DE2-FDCA-0AF2E07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48" y="394622"/>
            <a:ext cx="1071470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Once this point is obtained, we rotate and translate it back to the original coordinate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D152F-FDD2-208B-0093-772C35188CEB}"/>
              </a:ext>
            </a:extLst>
          </p:cNvPr>
          <p:cNvSpPr txBox="1"/>
          <p:nvPr/>
        </p:nvSpPr>
        <p:spPr>
          <a:xfrm>
            <a:off x="2092158" y="3045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92161-BAF1-4282-021D-72E531FF4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>
            <a:off x="7658854" y="1820302"/>
            <a:ext cx="4520392" cy="5037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12334-50FC-5BC1-A90E-6366BB1102A4}"/>
              </a:ext>
            </a:extLst>
          </p:cNvPr>
          <p:cNvSpPr txBox="1"/>
          <p:nvPr/>
        </p:nvSpPr>
        <p:spPr>
          <a:xfrm>
            <a:off x="8918573" y="29198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BDA70DE-3FFD-2CA8-764E-7623AE4630D2}"/>
              </a:ext>
            </a:extLst>
          </p:cNvPr>
          <p:cNvSpPr/>
          <p:nvPr/>
        </p:nvSpPr>
        <p:spPr>
          <a:xfrm>
            <a:off x="6852609" y="3171556"/>
            <a:ext cx="806245" cy="56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00B1-87C7-FC77-C557-D283FC7F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1737" y="2763265"/>
            <a:ext cx="752596" cy="1474473"/>
          </a:xfrm>
          <a:prstGeom prst="rect">
            <a:avLst/>
          </a:prstGeom>
          <a:ln w="28575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1E4A4-08AD-B3A8-5FE8-4FCD5358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18838">
            <a:off x="10385571" y="5060060"/>
            <a:ext cx="752596" cy="1474473"/>
          </a:xfrm>
          <a:prstGeom prst="rect">
            <a:avLst/>
          </a:prstGeom>
          <a:ln w="28575"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693EAC-8162-1D0C-2BED-6D2B1AF6EA5D}"/>
              </a:ext>
            </a:extLst>
          </p:cNvPr>
          <p:cNvCxnSpPr>
            <a:cxnSpLocks/>
          </p:cNvCxnSpPr>
          <p:nvPr/>
        </p:nvCxnSpPr>
        <p:spPr>
          <a:xfrm flipH="1" flipV="1">
            <a:off x="2310579" y="3259709"/>
            <a:ext cx="3460955" cy="289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12CE54-DC69-F31A-F90A-CDF9816868C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092081" y="3124203"/>
            <a:ext cx="2943764" cy="303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269D7D-D5B3-1356-2B2F-F89C10A36323}"/>
              </a:ext>
            </a:extLst>
          </p:cNvPr>
          <p:cNvSpPr txBox="1"/>
          <p:nvPr/>
        </p:nvSpPr>
        <p:spPr>
          <a:xfrm>
            <a:off x="5331552" y="6154994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point</a:t>
            </a:r>
          </a:p>
        </p:txBody>
      </p:sp>
    </p:spTree>
    <p:extLst>
      <p:ext uri="{BB962C8B-B14F-4D97-AF65-F5344CB8AC3E}">
        <p14:creationId xmlns:p14="http://schemas.microsoft.com/office/powerpoint/2010/main" val="2169527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DE4F-E4A3-2EE8-EBC9-401E17F4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97" y="212238"/>
            <a:ext cx="11099391" cy="1612030"/>
          </a:xfrm>
        </p:spPr>
        <p:txBody>
          <a:bodyPr>
            <a:normAutofit fontScale="90000"/>
          </a:bodyPr>
          <a:lstStyle/>
          <a:p>
            <a:r>
              <a:rPr lang="en-US" dirty="0"/>
              <a:t>If there is no collision at all, we determine the  clearance of all the vertices on the obstacle to determine the location of the “near miss”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21D1BF-04B8-CA66-6633-23E1B461AD3C}"/>
              </a:ext>
            </a:extLst>
          </p:cNvPr>
          <p:cNvCxnSpPr/>
          <p:nvPr/>
        </p:nvCxnSpPr>
        <p:spPr>
          <a:xfrm flipH="1" flipV="1">
            <a:off x="2851355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E8567AF-ED77-85B1-1ED6-F64FD17F17AB}"/>
              </a:ext>
            </a:extLst>
          </p:cNvPr>
          <p:cNvSpPr/>
          <p:nvPr/>
        </p:nvSpPr>
        <p:spPr>
          <a:xfrm rot="485955">
            <a:off x="2123768" y="3254476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48ABE-4A0E-2BC3-CD16-24D6F764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5351968" y="4988398"/>
            <a:ext cx="609944" cy="1194991"/>
          </a:xfrm>
          <a:prstGeom prst="rect">
            <a:avLst/>
          </a:prstGeom>
          <a:ln w="28575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EA6567-C713-C677-23DA-2140112CBE38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262431" y="3836536"/>
            <a:ext cx="1870009" cy="14536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7BC06C-5CBF-DAD9-C0A1-676700E9C20A}"/>
              </a:ext>
            </a:extLst>
          </p:cNvPr>
          <p:cNvCxnSpPr>
            <a:cxnSpLocks/>
          </p:cNvCxnSpPr>
          <p:nvPr/>
        </p:nvCxnSpPr>
        <p:spPr>
          <a:xfrm>
            <a:off x="2094328" y="3654795"/>
            <a:ext cx="3038112" cy="16453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CBB0B9-DD03-B101-8C4C-5B46E4DC0037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64976" y="3173862"/>
            <a:ext cx="2963424" cy="21263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14:cNvPr>
              <p14:cNvContentPartPr/>
              <p14:nvPr/>
            </p14:nvContentPartPr>
            <p14:xfrm>
              <a:off x="3274086" y="383461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6446" y="381661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457B6F6-2162-47DD-7995-0D02BFB4E8EB}"/>
              </a:ext>
            </a:extLst>
          </p:cNvPr>
          <p:cNvSpPr txBox="1"/>
          <p:nvPr/>
        </p:nvSpPr>
        <p:spPr>
          <a:xfrm>
            <a:off x="7187380" y="3429000"/>
            <a:ext cx="317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closest point ( minimum clearance is the point of near miss)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0F4A4D-7BAF-B7EF-EF5B-44D927D4AA6D}"/>
              </a:ext>
            </a:extLst>
          </p:cNvPr>
          <p:cNvCxnSpPr/>
          <p:nvPr/>
        </p:nvCxnSpPr>
        <p:spPr>
          <a:xfrm flipH="1">
            <a:off x="3401961" y="3087329"/>
            <a:ext cx="1465007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9DA328-FD25-BD15-709B-3DCBDD91F912}"/>
              </a:ext>
            </a:extLst>
          </p:cNvPr>
          <p:cNvSpPr txBox="1"/>
          <p:nvPr/>
        </p:nvSpPr>
        <p:spPr>
          <a:xfrm>
            <a:off x="4872761" y="288507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929DA6-5B01-486F-9731-5F0422819AAA}"/>
              </a:ext>
            </a:extLst>
          </p:cNvPr>
          <p:cNvCxnSpPr>
            <a:cxnSpLocks/>
          </p:cNvCxnSpPr>
          <p:nvPr/>
        </p:nvCxnSpPr>
        <p:spPr>
          <a:xfrm flipH="1">
            <a:off x="3320495" y="3533317"/>
            <a:ext cx="388426" cy="2897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165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843-0AE2-7184-2EF2-493B316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82" y="59040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several test cases that the algorithm can encounter, which can be found in </a:t>
            </a:r>
            <a:r>
              <a:rPr lang="en-US" sz="3600" dirty="0" err="1">
                <a:solidFill>
                  <a:srgbClr val="008013"/>
                </a:solidFill>
                <a:latin typeface="Menlo"/>
                <a:ea typeface="+mn-ea"/>
                <a:cs typeface="+mn-cs"/>
              </a:rPr>
              <a:t>script_test_fcn_Patch_checkStraightCollisions.m</a:t>
            </a:r>
            <a:br>
              <a:rPr lang="en-US" sz="1600" dirty="0"/>
            </a:b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22E59-80F3-C490-D535-860242BE0E69}"/>
              </a:ext>
            </a:extLst>
          </p:cNvPr>
          <p:cNvSpPr txBox="1"/>
          <p:nvPr/>
        </p:nvSpPr>
        <p:spPr>
          <a:xfrm>
            <a:off x="2167285" y="5898267"/>
            <a:ext cx="244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right 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D3E9-C9F2-DBD5-43AA-B58E927FF754}"/>
              </a:ext>
            </a:extLst>
          </p:cNvPr>
          <p:cNvSpPr txBox="1"/>
          <p:nvPr/>
        </p:nvSpPr>
        <p:spPr>
          <a:xfrm>
            <a:off x="7539615" y="5889739"/>
            <a:ext cx="232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left 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1AFF3-9481-595D-532E-D5BED241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88" y="2019863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8CBE8-2763-39AC-592F-B8DEC608F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849"/>
          <a:stretch/>
        </p:blipFill>
        <p:spPr>
          <a:xfrm>
            <a:off x="1292212" y="2046033"/>
            <a:ext cx="384851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8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77571F-AC9F-7F72-CD8E-DC2510B22475}"/>
              </a:ext>
            </a:extLst>
          </p:cNvPr>
          <p:cNvSpPr txBox="1"/>
          <p:nvPr/>
        </p:nvSpPr>
        <p:spPr>
          <a:xfrm>
            <a:off x="2250935" y="5086964"/>
            <a:ext cx="208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with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26437-12D1-E732-444A-18CB7EFB2551}"/>
              </a:ext>
            </a:extLst>
          </p:cNvPr>
          <p:cNvSpPr txBox="1"/>
          <p:nvPr/>
        </p:nvSpPr>
        <p:spPr>
          <a:xfrm>
            <a:off x="6798355" y="5104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Collision with multiple objects’ vertex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0C0E6-5184-5391-6B04-F8015FD0E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086464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D7F35-6942-1B0F-93E9-D988BA7E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05" y="11042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6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7DF3-6B20-541F-48EF-0EDD1A9D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For this project, we are going to deal with the objects that are commonly found in construction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ADDC-280D-F641-D040-39FD2916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Add picture here with all objects from </a:t>
            </a:r>
            <a:r>
              <a:rPr lang="en-US" dirty="0" err="1">
                <a:highlight>
                  <a:srgbClr val="FFFF00"/>
                </a:highlight>
              </a:rPr>
              <a:t>PennDot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9800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852B-692A-8929-0F31-4407E181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algorithm displays the location of the minimum clearances on the figure as near misses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9A30F-2B63-B675-93CF-CC4DC98D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5" y="175447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881C9-43FF-3245-A12E-5DA314DB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314" y="1818252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1CDE25-5660-81B7-839C-60D9E9E0085D}"/>
              </a:ext>
            </a:extLst>
          </p:cNvPr>
          <p:cNvSpPr txBox="1"/>
          <p:nvPr/>
        </p:nvSpPr>
        <p:spPr>
          <a:xfrm>
            <a:off x="2421653" y="581875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86BBF-6F45-F95A-A795-650252CA3BFA}"/>
              </a:ext>
            </a:extLst>
          </p:cNvPr>
          <p:cNvSpPr txBox="1"/>
          <p:nvPr/>
        </p:nvSpPr>
        <p:spPr>
          <a:xfrm>
            <a:off x="7638032" y="5761650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near misses</a:t>
            </a:r>
          </a:p>
        </p:txBody>
      </p:sp>
    </p:spTree>
    <p:extLst>
      <p:ext uri="{BB962C8B-B14F-4D97-AF65-F5344CB8AC3E}">
        <p14:creationId xmlns:p14="http://schemas.microsoft.com/office/powerpoint/2010/main" val="2459308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4532-C933-87E5-B251-0E669831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have these different test cases plotted as a single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D56B8-0852-AA22-0FD5-0504364B8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76" y="1529233"/>
            <a:ext cx="6348047" cy="47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3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C4EE-F584-F2B1-DF93-400BE10A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Curved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36331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1DB4-2BC3-4265-0513-2AF70F34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between a objects and a vehicle travelling down a curved patch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2D1D1-2F45-82B8-225B-026E668DA083}"/>
              </a:ext>
            </a:extLst>
          </p:cNvPr>
          <p:cNvSpPr txBox="1"/>
          <p:nvPr/>
        </p:nvSpPr>
        <p:spPr>
          <a:xfrm>
            <a:off x="5655392" y="204394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important to note is that a straight path is considered to be a curved path with an infinite radius, so any path can be treated as a curved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consider the straight path to be a special case and use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fcn_Patch_checkStraightCollisions.m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for that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CBA9-93D8-46A4-AF4C-7A54BE01347D}"/>
              </a:ext>
            </a:extLst>
          </p:cNvPr>
          <p:cNvSpPr txBox="1"/>
          <p:nvPr/>
        </p:nvSpPr>
        <p:spPr>
          <a:xfrm>
            <a:off x="5899354" y="4402661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01014-5386-4183-3F60-36FB481B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92" y="17980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77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8EB7-7BCE-BFD9-6E1A-3A888183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strategy to determine circular trajectory collisions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D888-B7BD-E020-D6E7-F1C883670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315" y="2028350"/>
            <a:ext cx="62293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pertinent radii and calculate center of path radius circle</a:t>
            </a:r>
          </a:p>
          <a:p>
            <a:r>
              <a:rPr lang="en-US" dirty="0"/>
              <a:t>Convert from vehicle body coordinates to inertial coordinates using a rotation matrix</a:t>
            </a:r>
          </a:p>
          <a:p>
            <a:r>
              <a:rPr lang="en-US" dirty="0"/>
              <a:t>Checking to find intersection points between vehicle vertex and object edge</a:t>
            </a:r>
          </a:p>
          <a:p>
            <a:r>
              <a:rPr lang="en-US" dirty="0"/>
              <a:t>Checking to find intersection points object vertex and vehicle edge</a:t>
            </a:r>
          </a:p>
          <a:p>
            <a:r>
              <a:rPr lang="en-US" dirty="0"/>
              <a:t>Checking for collision by comparing obtained intersection points or calculating near misses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A70BA-A32E-F952-E5AC-219D7B5CEFDE}"/>
              </a:ext>
            </a:extLst>
          </p:cNvPr>
          <p:cNvSpPr txBox="1"/>
          <p:nvPr/>
        </p:nvSpPr>
        <p:spPr>
          <a:xfrm>
            <a:off x="2290915" y="1249272"/>
            <a:ext cx="503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064A-F2CF-5479-949A-97E2A091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7" y="2028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41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A126-98BB-DC32-4A55-EF5BFE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35" y="1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trajectory for a curved path is defined by several pertinent radii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F69BC0-EC09-FF0F-B69F-64693AC1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9"/>
          <a:stretch/>
        </p:blipFill>
        <p:spPr>
          <a:xfrm>
            <a:off x="2348130" y="1594813"/>
            <a:ext cx="7266610" cy="50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93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FCDB-70E5-727B-E586-3601F065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45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They are calculated as follows: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19AA6A2-23FB-A6FF-2924-5F04E6259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1199144"/>
            <a:ext cx="8742160" cy="16374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2C6CF-E41B-B4A3-866F-69FB4EDD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48" y="5046573"/>
            <a:ext cx="3651633" cy="452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CC29B-5A23-9E72-A13E-A3EFD1880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35" y="3060454"/>
            <a:ext cx="4147479" cy="3168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4C433-6BE5-8F70-A11C-CC468E19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48" y="4508541"/>
            <a:ext cx="3060417" cy="452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CDD05-9204-BA00-F1C6-2A1A9C56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149" y="4001553"/>
            <a:ext cx="2938696" cy="452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270684-5F32-7B63-9A6D-D4D65058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149" y="3479973"/>
            <a:ext cx="2243146" cy="4521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B80252-2976-F636-F1DD-06110B2935DC}"/>
              </a:ext>
            </a:extLst>
          </p:cNvPr>
          <p:cNvCxnSpPr/>
          <p:nvPr/>
        </p:nvCxnSpPr>
        <p:spPr>
          <a:xfrm flipH="1" flipV="1">
            <a:off x="3873910" y="3333135"/>
            <a:ext cx="609600" cy="865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BEBBB0-AEE0-73EB-2A21-ECE42C1C05EC}"/>
              </a:ext>
            </a:extLst>
          </p:cNvPr>
          <p:cNvSpPr txBox="1"/>
          <p:nvPr/>
        </p:nvSpPr>
        <p:spPr>
          <a:xfrm>
            <a:off x="4208206" y="3479973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00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CF0-D661-C716-FC40-73A45968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80" y="444598"/>
            <a:ext cx="116094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first use a function in the library to find these pertinent radii of the circular trajectory that the vehicle can clear without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FC0C-EBE6-6360-54B3-09A2854EBB51}"/>
              </a:ext>
            </a:extLst>
          </p:cNvPr>
          <p:cNvSpPr txBox="1"/>
          <p:nvPr/>
        </p:nvSpPr>
        <p:spPr>
          <a:xfrm>
            <a:off x="1040552" y="6031210"/>
            <a:ext cx="6794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Function: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591E5-E5DF-2E8D-0622-22DEB761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96" y="2109368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D164F-CAE0-2867-EE8B-A0B01C5B30D5}"/>
              </a:ext>
            </a:extLst>
          </p:cNvPr>
          <p:cNvSpPr txBox="1"/>
          <p:nvPr/>
        </p:nvSpPr>
        <p:spPr>
          <a:xfrm>
            <a:off x="7082539" y="3254354"/>
            <a:ext cx="4971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returns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(given by the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inner limiting radii  </a:t>
            </a:r>
          </a:p>
        </p:txBody>
      </p:sp>
    </p:spTree>
    <p:extLst>
      <p:ext uri="{BB962C8B-B14F-4D97-AF65-F5344CB8AC3E}">
        <p14:creationId xmlns:p14="http://schemas.microsoft.com/office/powerpoint/2010/main" val="1335493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EA47-F29B-2F33-5C18-19856BCA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vertices radii are calculated with respect to the center of trajectory of the vehicle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0C2057-6C1E-6307-31D9-7673D34D7088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F79824-CDF5-1EA6-ACA2-237DA7F4FC8C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B25AF2-8AB5-9F02-DA9E-A64F1A36A9BC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F25CD7-537E-A043-FC87-71F03474B7F9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E2E14174-AAE8-2B12-54BD-368204345059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2AF69-3758-6684-CBE8-901874F46895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ED680-119F-B586-9450-1227F28B27BA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71C0D-D489-B7C6-DB7E-F64F38217C80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5D201-6574-F2BB-BA45-D144BFD611B2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941E5-395E-BA56-AB3F-D125F86A74DA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4312DC-7935-5EF5-EE90-CACA3D09282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09A1B9-898D-D31D-743B-AAD7B8B2F2C1}"/>
              </a:ext>
            </a:extLst>
          </p:cNvPr>
          <p:cNvSpPr txBox="1"/>
          <p:nvPr/>
        </p:nvSpPr>
        <p:spPr>
          <a:xfrm>
            <a:off x="5112774" y="4532671"/>
            <a:ext cx="10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 radius</a:t>
            </a:r>
          </a:p>
        </p:txBody>
      </p:sp>
    </p:spTree>
    <p:extLst>
      <p:ext uri="{BB962C8B-B14F-4D97-AF65-F5344CB8AC3E}">
        <p14:creationId xmlns:p14="http://schemas.microsoft.com/office/powerpoint/2010/main" val="3311782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DC29-6860-1218-2A92-56724B23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Then, we calculate the angle for each bounding point on the car with respect to the center of the circular trajectory at the start point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A1AB3A-C357-099E-7EF0-216CEF580423}"/>
              </a:ext>
            </a:extLst>
          </p:cNvPr>
          <p:cNvCxnSpPr>
            <a:cxnSpLocks/>
          </p:cNvCxnSpPr>
          <p:nvPr/>
        </p:nvCxnSpPr>
        <p:spPr>
          <a:xfrm>
            <a:off x="2812026" y="2251586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508013-089A-4857-DE6F-712B6A1936B4}"/>
              </a:ext>
            </a:extLst>
          </p:cNvPr>
          <p:cNvCxnSpPr>
            <a:cxnSpLocks/>
          </p:cNvCxnSpPr>
          <p:nvPr/>
        </p:nvCxnSpPr>
        <p:spPr>
          <a:xfrm flipH="1">
            <a:off x="2610464" y="5746954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B2FBC-CACD-05AC-F491-EFB672F37B1A}"/>
              </a:ext>
            </a:extLst>
          </p:cNvPr>
          <p:cNvCxnSpPr/>
          <p:nvPr/>
        </p:nvCxnSpPr>
        <p:spPr>
          <a:xfrm>
            <a:off x="1927123" y="3814915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9C79F0-11E6-D248-0A6C-84C8D6BECA8D}"/>
              </a:ext>
            </a:extLst>
          </p:cNvPr>
          <p:cNvSpPr txBox="1"/>
          <p:nvPr/>
        </p:nvSpPr>
        <p:spPr>
          <a:xfrm>
            <a:off x="803781" y="3458231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6C904E8-FA22-8B20-C0EA-D11C1354C2A0}"/>
              </a:ext>
            </a:extLst>
          </p:cNvPr>
          <p:cNvSpPr/>
          <p:nvPr/>
        </p:nvSpPr>
        <p:spPr>
          <a:xfrm>
            <a:off x="1455170" y="2497392"/>
            <a:ext cx="5609839" cy="5254881"/>
          </a:xfrm>
          <a:prstGeom prst="arc">
            <a:avLst>
              <a:gd name="adj1" fmla="val 14503444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E5E373-9013-8882-D222-031B1845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80" y="4256254"/>
            <a:ext cx="752596" cy="1318782"/>
          </a:xfrm>
          <a:prstGeom prst="rect">
            <a:avLst/>
          </a:prstGeom>
          <a:ln w="28575"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A614A-912B-8A6A-930F-219E1C11EFDC}"/>
              </a:ext>
            </a:extLst>
          </p:cNvPr>
          <p:cNvCxnSpPr/>
          <p:nvPr/>
        </p:nvCxnSpPr>
        <p:spPr>
          <a:xfrm>
            <a:off x="7719390" y="4256254"/>
            <a:ext cx="0" cy="1490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33A927-DAFB-786E-0782-47E9C779BF41}"/>
              </a:ext>
            </a:extLst>
          </p:cNvPr>
          <p:cNvSpPr txBox="1"/>
          <p:nvPr/>
        </p:nvSpPr>
        <p:spPr>
          <a:xfrm>
            <a:off x="7750525" y="478600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6E0AFA-411F-DCF9-8974-9D0FBE5588E5}"/>
              </a:ext>
            </a:extLst>
          </p:cNvPr>
          <p:cNvCxnSpPr>
            <a:cxnSpLocks/>
          </p:cNvCxnSpPr>
          <p:nvPr/>
        </p:nvCxnSpPr>
        <p:spPr>
          <a:xfrm>
            <a:off x="2812026" y="4168876"/>
            <a:ext cx="374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574FAC0-EAA7-EDA7-ADE5-66BEF09AA12B}"/>
              </a:ext>
            </a:extLst>
          </p:cNvPr>
          <p:cNvSpPr txBox="1"/>
          <p:nvPr/>
        </p:nvSpPr>
        <p:spPr>
          <a:xfrm>
            <a:off x="6214556" y="537762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31992D-82D3-DCDE-E9F3-D17D396F645A}"/>
              </a:ext>
            </a:extLst>
          </p:cNvPr>
          <p:cNvSpPr txBox="1"/>
          <p:nvPr/>
        </p:nvSpPr>
        <p:spPr>
          <a:xfrm>
            <a:off x="6188900" y="416610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4AD89-08B6-5FC8-D69E-62C732B7698C}"/>
              </a:ext>
            </a:extLst>
          </p:cNvPr>
          <p:cNvSpPr txBox="1"/>
          <p:nvPr/>
        </p:nvSpPr>
        <p:spPr>
          <a:xfrm>
            <a:off x="7250331" y="41557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4A18DA-FCD6-303B-83CA-C9762BE9F3E0}"/>
              </a:ext>
            </a:extLst>
          </p:cNvPr>
          <p:cNvSpPr txBox="1"/>
          <p:nvPr/>
        </p:nvSpPr>
        <p:spPr>
          <a:xfrm>
            <a:off x="7245327" y="535003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65C8D-D7CA-AA4E-0E17-89CEBFD45C3C}"/>
              </a:ext>
            </a:extLst>
          </p:cNvPr>
          <p:cNvSpPr txBox="1"/>
          <p:nvPr/>
        </p:nvSpPr>
        <p:spPr>
          <a:xfrm>
            <a:off x="4591665" y="382505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914C62-503E-8C2C-F108-BD283D5BD309}"/>
              </a:ext>
            </a:extLst>
          </p:cNvPr>
          <p:cNvCxnSpPr>
            <a:cxnSpLocks/>
          </p:cNvCxnSpPr>
          <p:nvPr/>
        </p:nvCxnSpPr>
        <p:spPr>
          <a:xfrm flipH="1">
            <a:off x="2792361" y="4328806"/>
            <a:ext cx="3784787" cy="1408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76DAC5E-199C-B71F-403C-1F1886DFE888}"/>
              </a:ext>
            </a:extLst>
          </p:cNvPr>
          <p:cNvSpPr/>
          <p:nvPr/>
        </p:nvSpPr>
        <p:spPr>
          <a:xfrm rot="19875061">
            <a:off x="3281659" y="499572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6AC3C0-1160-5F3A-010F-78E408A1C8EA}"/>
              </a:ext>
            </a:extLst>
          </p:cNvPr>
          <p:cNvSpPr txBox="1"/>
          <p:nvPr/>
        </p:nvSpPr>
        <p:spPr>
          <a:xfrm>
            <a:off x="4908462" y="5155338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5DD32B-7BFF-6AC7-8E0C-88F319B16DE0}"/>
              </a:ext>
            </a:extLst>
          </p:cNvPr>
          <p:cNvSpPr txBox="1"/>
          <p:nvPr/>
        </p:nvSpPr>
        <p:spPr>
          <a:xfrm>
            <a:off x="8841221" y="4432726"/>
            <a:ext cx="276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instance, to calculate the angle for LF:</a:t>
            </a:r>
          </a:p>
          <a:p>
            <a:endParaRPr lang="en-US" dirty="0"/>
          </a:p>
          <a:p>
            <a:r>
              <a:rPr lang="en-US" dirty="0"/>
              <a:t>Theta = tan</a:t>
            </a:r>
            <a:r>
              <a:rPr lang="en-US" baseline="30000" dirty="0"/>
              <a:t>-1</a:t>
            </a:r>
            <a:r>
              <a:rPr lang="en-US" dirty="0"/>
              <a:t>(y1/x1)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CA1321-65B7-AE44-DB35-3C9A643D351A}"/>
              </a:ext>
            </a:extLst>
          </p:cNvPr>
          <p:cNvSpPr txBox="1"/>
          <p:nvPr/>
        </p:nvSpPr>
        <p:spPr>
          <a:xfrm>
            <a:off x="7578355" y="2125065"/>
            <a:ext cx="2353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 – Left front</a:t>
            </a:r>
          </a:p>
          <a:p>
            <a:r>
              <a:rPr lang="en-US" dirty="0"/>
              <a:t>RF – Right front</a:t>
            </a:r>
          </a:p>
          <a:p>
            <a:r>
              <a:rPr lang="en-US" dirty="0"/>
              <a:t>LR – Left rear</a:t>
            </a:r>
          </a:p>
          <a:p>
            <a:r>
              <a:rPr lang="en-US" dirty="0"/>
              <a:t>RR – Right rear</a:t>
            </a:r>
          </a:p>
          <a:p>
            <a:r>
              <a:rPr lang="en-US" dirty="0" err="1"/>
              <a:t>CoG</a:t>
            </a:r>
            <a:r>
              <a:rPr lang="en-US" dirty="0"/>
              <a:t> – Center of gravity</a:t>
            </a: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3140FDA2-F688-5F6E-0782-6AC6846DAEDD}"/>
              </a:ext>
            </a:extLst>
          </p:cNvPr>
          <p:cNvSpPr/>
          <p:nvPr/>
        </p:nvSpPr>
        <p:spPr>
          <a:xfrm>
            <a:off x="9872874" y="2126758"/>
            <a:ext cx="335173" cy="14756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8EB5C2-7E8E-1279-FE81-4C6CF7E06DDF}"/>
              </a:ext>
            </a:extLst>
          </p:cNvPr>
          <p:cNvSpPr txBox="1"/>
          <p:nvPr/>
        </p:nvSpPr>
        <p:spPr>
          <a:xfrm>
            <a:off x="10190248" y="2521021"/>
            <a:ext cx="1769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points </a:t>
            </a:r>
          </a:p>
          <a:p>
            <a:r>
              <a:rPr lang="en-US" dirty="0"/>
              <a:t>of the car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77B0E7-1CB5-3C4A-70B7-5119C099ED80}"/>
              </a:ext>
            </a:extLst>
          </p:cNvPr>
          <p:cNvSpPr txBox="1"/>
          <p:nvPr/>
        </p:nvSpPr>
        <p:spPr>
          <a:xfrm>
            <a:off x="3598625" y="2189823"/>
            <a:ext cx="18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trajectory</a:t>
            </a:r>
          </a:p>
        </p:txBody>
      </p:sp>
      <p:pic>
        <p:nvPicPr>
          <p:cNvPr id="58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69A8205-7C3A-4C6A-962C-E13DEE32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32" y="4786006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5717CC3-7ADC-B9DC-F16F-B03504D3E136}"/>
              </a:ext>
            </a:extLst>
          </p:cNvPr>
          <p:cNvCxnSpPr>
            <a:cxnSpLocks/>
          </p:cNvCxnSpPr>
          <p:nvPr/>
        </p:nvCxnSpPr>
        <p:spPr>
          <a:xfrm flipV="1">
            <a:off x="7020405" y="4964628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090E430-36C1-4FE9-0239-77396FD5AF95}"/>
              </a:ext>
            </a:extLst>
          </p:cNvPr>
          <p:cNvSpPr txBox="1"/>
          <p:nvPr/>
        </p:nvSpPr>
        <p:spPr>
          <a:xfrm>
            <a:off x="6717478" y="6076705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</p:spTree>
    <p:extLst>
      <p:ext uri="{BB962C8B-B14F-4D97-AF65-F5344CB8AC3E}">
        <p14:creationId xmlns:p14="http://schemas.microsoft.com/office/powerpoint/2010/main" val="128183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CE0F-1D6B-1761-7260-FE39DB1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Vehicle Definitions</a:t>
            </a:r>
          </a:p>
        </p:txBody>
      </p:sp>
    </p:spTree>
    <p:extLst>
      <p:ext uri="{BB962C8B-B14F-4D97-AF65-F5344CB8AC3E}">
        <p14:creationId xmlns:p14="http://schemas.microsoft.com/office/powerpoint/2010/main" val="1506562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A882-C275-DBD6-F39F-4DCF8422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repeat a similar calculation to obtain angles for the vertices of all the obstacles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F36B39-4286-0E5D-AB82-0E98AE1D9CAC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F74077-136C-157A-DED7-769C64604C86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6A441C-B86C-77B7-9BDC-C61B8F0C9D87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223C2B-FFAF-16DD-46CC-47E7C318237B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501A546-D263-10E2-5111-9841CAB524F2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1AD8D-7590-F4AB-66BA-942E62F94E72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64D6F-CA83-2851-1482-CA32BC6B5FA1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A165A-1F25-A8C9-335A-A15E55BE2058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0B76B-E153-9D92-AEA8-21F6207F1E96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942F1-21A3-2670-0ED3-40F91C43F810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82AA0-A968-47F6-C683-5CDEE2EC5872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22CF9AFA-2FE1-577E-8DD6-540C28F6B2AA}"/>
              </a:ext>
            </a:extLst>
          </p:cNvPr>
          <p:cNvSpPr/>
          <p:nvPr/>
        </p:nvSpPr>
        <p:spPr>
          <a:xfrm rot="19875061">
            <a:off x="3481697" y="516373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99B4B3-8C0B-1720-8544-E0E089B0CB85}"/>
              </a:ext>
            </a:extLst>
          </p:cNvPr>
          <p:cNvSpPr txBox="1"/>
          <p:nvPr/>
        </p:nvSpPr>
        <p:spPr>
          <a:xfrm>
            <a:off x="5059340" y="5313891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2464782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5A27-FB8C-D07D-980F-3A14BDB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15840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section of code that checks hits and misses is split into three sub-sections.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9F799-795A-D2C6-3BA3-477C24E83D7E}"/>
              </a:ext>
            </a:extLst>
          </p:cNvPr>
          <p:cNvSpPr txBox="1"/>
          <p:nvPr/>
        </p:nvSpPr>
        <p:spPr>
          <a:xfrm>
            <a:off x="250667" y="2029067"/>
            <a:ext cx="91734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1</a:t>
            </a:r>
            <a:r>
              <a:rPr lang="en-US" sz="2400" b="0" i="0" dirty="0">
                <a:effectLst/>
              </a:rPr>
              <a:t>: vehicle vertex to object edge checks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2</a:t>
            </a:r>
            <a:r>
              <a:rPr lang="en-US" sz="2400" b="0" i="0" dirty="0">
                <a:effectLst/>
              </a:rPr>
              <a:t>: object vertex to vehicle edge checks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3</a:t>
            </a:r>
            <a:r>
              <a:rPr lang="en-US" sz="2400" b="0" i="0" dirty="0">
                <a:effectLst/>
              </a:rPr>
              <a:t>: first collision selection, or clearance calculation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FDD780-5301-31BD-ECAB-B11D84D0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42" y="2961125"/>
            <a:ext cx="2364572" cy="179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5EE45-39C8-9D71-F9BE-2FBF7B41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299" y="1151681"/>
            <a:ext cx="2457658" cy="2002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A6578-D524-881B-5111-4F40B42A3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04"/>
          <a:stretch/>
        </p:blipFill>
        <p:spPr>
          <a:xfrm>
            <a:off x="8071541" y="4752695"/>
            <a:ext cx="2348948" cy="14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9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A007-358C-4B74-51F6-4A51114C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4" y="365125"/>
            <a:ext cx="10773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compare the left and right front vehicle vertices to each of the object edges to check for collision using a function in the geometry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2B16-0CCE-DFE7-9637-BB1A131166DB}"/>
              </a:ext>
            </a:extLst>
          </p:cNvPr>
          <p:cNvSpPr txBox="1"/>
          <p:nvPr/>
        </p:nvSpPr>
        <p:spPr>
          <a:xfrm>
            <a:off x="8731046" y="1420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B73879-A6F9-EA81-B4CC-78C1DADE69D6}"/>
              </a:ext>
            </a:extLst>
          </p:cNvPr>
          <p:cNvCxnSpPr>
            <a:cxnSpLocks/>
          </p:cNvCxnSpPr>
          <p:nvPr/>
        </p:nvCxnSpPr>
        <p:spPr>
          <a:xfrm>
            <a:off x="3057833" y="2320408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D2D52F-DDEB-6CC8-9918-2BF68B484B85}"/>
              </a:ext>
            </a:extLst>
          </p:cNvPr>
          <p:cNvCxnSpPr>
            <a:cxnSpLocks/>
          </p:cNvCxnSpPr>
          <p:nvPr/>
        </p:nvCxnSpPr>
        <p:spPr>
          <a:xfrm flipH="1">
            <a:off x="2856271" y="5815776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52B3AD-2EE9-0510-03BF-BE68E87B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87" y="4325076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142C6D-365A-F9DE-A001-0592B8B7B407}"/>
              </a:ext>
            </a:extLst>
          </p:cNvPr>
          <p:cNvSpPr txBox="1"/>
          <p:nvPr/>
        </p:nvSpPr>
        <p:spPr>
          <a:xfrm>
            <a:off x="6460363" y="544644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8B1CA-16DC-A5BB-4220-2A67EE47E43B}"/>
              </a:ext>
            </a:extLst>
          </p:cNvPr>
          <p:cNvSpPr txBox="1"/>
          <p:nvPr/>
        </p:nvSpPr>
        <p:spPr>
          <a:xfrm>
            <a:off x="6434707" y="42349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E84B7-6826-6800-E3B8-F7E3694A02D9}"/>
              </a:ext>
            </a:extLst>
          </p:cNvPr>
          <p:cNvSpPr txBox="1"/>
          <p:nvPr/>
        </p:nvSpPr>
        <p:spPr>
          <a:xfrm>
            <a:off x="7496138" y="42246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00B9A-4B8F-7321-74D6-4825C69F525B}"/>
              </a:ext>
            </a:extLst>
          </p:cNvPr>
          <p:cNvSpPr txBox="1"/>
          <p:nvPr/>
        </p:nvSpPr>
        <p:spPr>
          <a:xfrm>
            <a:off x="7491134" y="541885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B2DCA25D-FD63-A9DB-672D-8E031309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39" y="4854828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FE1B0E-78E6-B915-3D61-E32C378D8DB0}"/>
              </a:ext>
            </a:extLst>
          </p:cNvPr>
          <p:cNvCxnSpPr>
            <a:cxnSpLocks/>
          </p:cNvCxnSpPr>
          <p:nvPr/>
        </p:nvCxnSpPr>
        <p:spPr>
          <a:xfrm flipV="1">
            <a:off x="7266212" y="5033450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48111-1DE6-65AD-B977-017146F3661F}"/>
              </a:ext>
            </a:extLst>
          </p:cNvPr>
          <p:cNvSpPr txBox="1"/>
          <p:nvPr/>
        </p:nvSpPr>
        <p:spPr>
          <a:xfrm>
            <a:off x="6963285" y="6145527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DEA7CAA5-AB59-1B67-4EFB-04F5253CEED1}"/>
              </a:ext>
            </a:extLst>
          </p:cNvPr>
          <p:cNvSpPr/>
          <p:nvPr/>
        </p:nvSpPr>
        <p:spPr>
          <a:xfrm rot="1454561">
            <a:off x="5502744" y="2449785"/>
            <a:ext cx="1035731" cy="101077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6F658A-9C04-1C67-3245-047A25507806}"/>
              </a:ext>
            </a:extLst>
          </p:cNvPr>
          <p:cNvCxnSpPr>
            <a:cxnSpLocks/>
          </p:cNvCxnSpPr>
          <p:nvPr/>
        </p:nvCxnSpPr>
        <p:spPr>
          <a:xfrm flipV="1">
            <a:off x="5966952" y="3342968"/>
            <a:ext cx="394519" cy="100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A9BC89-F08D-9960-5244-B40F9C8DE013}"/>
              </a:ext>
            </a:extLst>
          </p:cNvPr>
          <p:cNvSpPr txBox="1"/>
          <p:nvPr/>
        </p:nvSpPr>
        <p:spPr>
          <a:xfrm>
            <a:off x="5489855" y="4292737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D7E6BB-50DC-694B-944C-86ABA5F60B4B}"/>
              </a:ext>
            </a:extLst>
          </p:cNvPr>
          <p:cNvCxnSpPr>
            <a:cxnSpLocks/>
          </p:cNvCxnSpPr>
          <p:nvPr/>
        </p:nvCxnSpPr>
        <p:spPr>
          <a:xfrm flipV="1">
            <a:off x="4997252" y="3435423"/>
            <a:ext cx="749992" cy="66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260957-4B0F-5A22-36E5-57BF60FC82F9}"/>
              </a:ext>
            </a:extLst>
          </p:cNvPr>
          <p:cNvSpPr txBox="1"/>
          <p:nvPr/>
        </p:nvSpPr>
        <p:spPr>
          <a:xfrm>
            <a:off x="4373683" y="4050263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C360AF-D542-28F4-B988-408D13A85B4F}"/>
              </a:ext>
            </a:extLst>
          </p:cNvPr>
          <p:cNvCxnSpPr>
            <a:cxnSpLocks/>
          </p:cNvCxnSpPr>
          <p:nvPr/>
        </p:nvCxnSpPr>
        <p:spPr>
          <a:xfrm>
            <a:off x="4663104" y="2896556"/>
            <a:ext cx="807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6BA920-DF92-51DE-314F-6F8E65DDD469}"/>
              </a:ext>
            </a:extLst>
          </p:cNvPr>
          <p:cNvSpPr txBox="1"/>
          <p:nvPr/>
        </p:nvSpPr>
        <p:spPr>
          <a:xfrm>
            <a:off x="3834405" y="2777404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4A6D52-C9B5-4C00-A800-9EE84F141072}"/>
              </a:ext>
            </a:extLst>
          </p:cNvPr>
          <p:cNvCxnSpPr>
            <a:cxnSpLocks/>
          </p:cNvCxnSpPr>
          <p:nvPr/>
        </p:nvCxnSpPr>
        <p:spPr>
          <a:xfrm flipH="1">
            <a:off x="6867847" y="3234813"/>
            <a:ext cx="1686218" cy="105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3DE58E-89B3-F944-D107-3E9ECE0F974E}"/>
              </a:ext>
            </a:extLst>
          </p:cNvPr>
          <p:cNvCxnSpPr>
            <a:cxnSpLocks/>
          </p:cNvCxnSpPr>
          <p:nvPr/>
        </p:nvCxnSpPr>
        <p:spPr>
          <a:xfrm flipH="1">
            <a:off x="7491134" y="3278130"/>
            <a:ext cx="1107823" cy="100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8740CC-499B-D2CA-7EE8-C5C4209AA619}"/>
              </a:ext>
            </a:extLst>
          </p:cNvPr>
          <p:cNvSpPr txBox="1"/>
          <p:nvPr/>
        </p:nvSpPr>
        <p:spPr>
          <a:xfrm>
            <a:off x="8455742" y="2844395"/>
            <a:ext cx="24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vertices of vehicle</a:t>
            </a:r>
          </a:p>
        </p:txBody>
      </p:sp>
    </p:spTree>
    <p:extLst>
      <p:ext uri="{BB962C8B-B14F-4D97-AF65-F5344CB8AC3E}">
        <p14:creationId xmlns:p14="http://schemas.microsoft.com/office/powerpoint/2010/main" val="3520388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803B-0CE1-09A9-A1B2-3F30E376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function works by comparing the circles formed by each of the vehicle’s vertices to the lines formed by each edge of the obstacle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FF4AFC-79DF-AA7D-5528-5B35C63E161B}"/>
              </a:ext>
            </a:extLst>
          </p:cNvPr>
          <p:cNvCxnSpPr>
            <a:cxnSpLocks/>
          </p:cNvCxnSpPr>
          <p:nvPr/>
        </p:nvCxnSpPr>
        <p:spPr>
          <a:xfrm>
            <a:off x="2143431" y="2192590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A1FFD5-32AB-2607-9627-A4D4AD11E174}"/>
              </a:ext>
            </a:extLst>
          </p:cNvPr>
          <p:cNvCxnSpPr>
            <a:cxnSpLocks/>
          </p:cNvCxnSpPr>
          <p:nvPr/>
        </p:nvCxnSpPr>
        <p:spPr>
          <a:xfrm flipH="1">
            <a:off x="1941869" y="5687958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D199C3-0BF2-803C-9F79-5032AC10C937}"/>
              </a:ext>
            </a:extLst>
          </p:cNvPr>
          <p:cNvCxnSpPr/>
          <p:nvPr/>
        </p:nvCxnSpPr>
        <p:spPr>
          <a:xfrm>
            <a:off x="1258528" y="3755919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08CA94-9129-6F9F-677D-6322DBF423E2}"/>
              </a:ext>
            </a:extLst>
          </p:cNvPr>
          <p:cNvSpPr txBox="1"/>
          <p:nvPr/>
        </p:nvSpPr>
        <p:spPr>
          <a:xfrm>
            <a:off x="135186" y="3399235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5A72-11F5-67D3-3D0D-998BC9A1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85" y="4197258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5EB3B-E78B-0C18-F609-8592462126D1}"/>
              </a:ext>
            </a:extLst>
          </p:cNvPr>
          <p:cNvSpPr txBox="1"/>
          <p:nvPr/>
        </p:nvSpPr>
        <p:spPr>
          <a:xfrm>
            <a:off x="5545961" y="531862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34E2-1ECC-80ED-0C04-5B53931B1E48}"/>
              </a:ext>
            </a:extLst>
          </p:cNvPr>
          <p:cNvSpPr txBox="1"/>
          <p:nvPr/>
        </p:nvSpPr>
        <p:spPr>
          <a:xfrm>
            <a:off x="5520305" y="410711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ADFF1-15C8-0F41-7B20-592A085F8915}"/>
              </a:ext>
            </a:extLst>
          </p:cNvPr>
          <p:cNvSpPr txBox="1"/>
          <p:nvPr/>
        </p:nvSpPr>
        <p:spPr>
          <a:xfrm>
            <a:off x="6581736" y="40967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ED9C7-80B8-6110-3240-285C7C53B55D}"/>
              </a:ext>
            </a:extLst>
          </p:cNvPr>
          <p:cNvSpPr txBox="1"/>
          <p:nvPr/>
        </p:nvSpPr>
        <p:spPr>
          <a:xfrm>
            <a:off x="6576732" y="529103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3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C4C25251-0960-8AE9-E3CF-CE001FD5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727010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5D0C5-C03C-ACAA-3DCC-F6E5332F137E}"/>
              </a:ext>
            </a:extLst>
          </p:cNvPr>
          <p:cNvCxnSpPr>
            <a:cxnSpLocks/>
          </p:cNvCxnSpPr>
          <p:nvPr/>
        </p:nvCxnSpPr>
        <p:spPr>
          <a:xfrm flipV="1">
            <a:off x="6351810" y="4905632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DAF437-0AE1-653C-C06E-F10C7FAB173E}"/>
              </a:ext>
            </a:extLst>
          </p:cNvPr>
          <p:cNvSpPr txBox="1"/>
          <p:nvPr/>
        </p:nvSpPr>
        <p:spPr>
          <a:xfrm>
            <a:off x="6048883" y="6017709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EE406C1-A3FA-4629-382A-D86981B947A3}"/>
              </a:ext>
            </a:extLst>
          </p:cNvPr>
          <p:cNvSpPr/>
          <p:nvPr/>
        </p:nvSpPr>
        <p:spPr>
          <a:xfrm rot="1819824">
            <a:off x="4698381" y="2250540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4B44DDD5-3FF8-0ED6-C81B-57AF427DE7CD}"/>
              </a:ext>
            </a:extLst>
          </p:cNvPr>
          <p:cNvSpPr/>
          <p:nvPr/>
        </p:nvSpPr>
        <p:spPr>
          <a:xfrm>
            <a:off x="460818" y="2522977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83AA599-937F-548B-22F2-A4AE10A434C8}"/>
              </a:ext>
            </a:extLst>
          </p:cNvPr>
          <p:cNvSpPr/>
          <p:nvPr/>
        </p:nvSpPr>
        <p:spPr>
          <a:xfrm>
            <a:off x="1007755" y="2248695"/>
            <a:ext cx="5667041" cy="5254881"/>
          </a:xfrm>
          <a:prstGeom prst="arc">
            <a:avLst>
              <a:gd name="adj1" fmla="val 17190226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B9831D-20C7-2F29-7EF4-284805F6104A}"/>
              </a:ext>
            </a:extLst>
          </p:cNvPr>
          <p:cNvCxnSpPr>
            <a:cxnSpLocks/>
          </p:cNvCxnSpPr>
          <p:nvPr/>
        </p:nvCxnSpPr>
        <p:spPr>
          <a:xfrm flipH="1">
            <a:off x="5702725" y="2770804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D6B23D-22ED-5A0B-5812-E30EC32E4ABF}"/>
              </a:ext>
            </a:extLst>
          </p:cNvPr>
          <p:cNvCxnSpPr>
            <a:cxnSpLocks/>
          </p:cNvCxnSpPr>
          <p:nvPr/>
        </p:nvCxnSpPr>
        <p:spPr>
          <a:xfrm>
            <a:off x="4665205" y="2099202"/>
            <a:ext cx="132477" cy="31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A1BBAB-7B2B-7B8B-7903-B0974CC9079C}"/>
              </a:ext>
            </a:extLst>
          </p:cNvPr>
          <p:cNvSpPr txBox="1"/>
          <p:nvPr/>
        </p:nvSpPr>
        <p:spPr>
          <a:xfrm>
            <a:off x="4420918" y="181667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806474-2FCA-C46C-B023-F85269904724}"/>
              </a:ext>
            </a:extLst>
          </p:cNvPr>
          <p:cNvCxnSpPr/>
          <p:nvPr/>
        </p:nvCxnSpPr>
        <p:spPr>
          <a:xfrm flipV="1">
            <a:off x="5010848" y="3314865"/>
            <a:ext cx="227643" cy="69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9E0EC3-713C-F72A-B0C8-BFF07F05B88C}"/>
              </a:ext>
            </a:extLst>
          </p:cNvPr>
          <p:cNvCxnSpPr>
            <a:cxnSpLocks/>
          </p:cNvCxnSpPr>
          <p:nvPr/>
        </p:nvCxnSpPr>
        <p:spPr>
          <a:xfrm flipV="1">
            <a:off x="4235208" y="2907383"/>
            <a:ext cx="445506" cy="56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88D1DB-FF44-CDAC-D55D-EBE2D2D1F796}"/>
              </a:ext>
            </a:extLst>
          </p:cNvPr>
          <p:cNvSpPr txBox="1"/>
          <p:nvPr/>
        </p:nvSpPr>
        <p:spPr>
          <a:xfrm>
            <a:off x="6330705" y="255845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18F5C7-E2A8-09D7-278F-1F6AA89C6F6F}"/>
              </a:ext>
            </a:extLst>
          </p:cNvPr>
          <p:cNvSpPr txBox="1"/>
          <p:nvPr/>
        </p:nvSpPr>
        <p:spPr>
          <a:xfrm>
            <a:off x="4860042" y="397579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F78E3A-98BC-C084-6841-8246B366F8BC}"/>
              </a:ext>
            </a:extLst>
          </p:cNvPr>
          <p:cNvSpPr txBox="1"/>
          <p:nvPr/>
        </p:nvSpPr>
        <p:spPr>
          <a:xfrm>
            <a:off x="3990758" y="336996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C06623-1300-030A-43F4-DC0E702915B7}"/>
              </a:ext>
            </a:extLst>
          </p:cNvPr>
          <p:cNvSpPr txBox="1"/>
          <p:nvPr/>
        </p:nvSpPr>
        <p:spPr>
          <a:xfrm>
            <a:off x="7792853" y="1966548"/>
            <a:ext cx="39230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from geometry library used: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nlo"/>
              </a:rPr>
              <a:t>The function returns the angle and point of intersection with respect to the x-axis with the center of the circle trajectory being the origin</a:t>
            </a: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Menlo"/>
              </a:rPr>
              <a:t>Check geometry library for more information about the function</a:t>
            </a:r>
          </a:p>
          <a:p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010390B-72E0-F406-CB40-97CF76135C21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159266" y="3295521"/>
            <a:ext cx="3058047" cy="239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Arc 83">
            <a:extLst>
              <a:ext uri="{FF2B5EF4-FFF2-40B4-BE49-F238E27FC236}">
                <a16:creationId xmlns:a16="http://schemas.microsoft.com/office/drawing/2014/main" id="{CCF7A1DB-E198-342F-0AD3-327396F48276}"/>
              </a:ext>
            </a:extLst>
          </p:cNvPr>
          <p:cNvSpPr/>
          <p:nvPr/>
        </p:nvSpPr>
        <p:spPr>
          <a:xfrm rot="20512297">
            <a:off x="2536416" y="4914118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048AA-9FB8-EED8-1E62-A022A2C13232}"/>
              </a:ext>
            </a:extLst>
          </p:cNvPr>
          <p:cNvSpPr txBox="1"/>
          <p:nvPr/>
        </p:nvSpPr>
        <p:spPr>
          <a:xfrm>
            <a:off x="3453862" y="492672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D6AF37-6ABB-2B5F-E34D-C19AF0A33627}"/>
              </a:ext>
            </a:extLst>
          </p:cNvPr>
          <p:cNvSpPr txBox="1"/>
          <p:nvPr/>
        </p:nvSpPr>
        <p:spPr>
          <a:xfrm>
            <a:off x="9379975" y="141569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14:cNvPr>
              <p14:cNvContentPartPr/>
              <p14:nvPr/>
            </p14:nvContentPartPr>
            <p14:xfrm>
              <a:off x="4808025" y="243549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0025" y="2417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14:cNvPr>
              <p14:cNvContentPartPr/>
              <p14:nvPr/>
            </p14:nvContentPartPr>
            <p14:xfrm>
              <a:off x="4707225" y="289449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9225" y="2876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14:cNvPr>
              <p14:cNvContentPartPr/>
              <p14:nvPr/>
            </p14:nvContentPartPr>
            <p14:xfrm>
              <a:off x="5663385" y="28905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5385" y="2872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14:cNvPr>
              <p14:cNvContentPartPr/>
              <p14:nvPr/>
            </p14:nvContentPartPr>
            <p14:xfrm>
              <a:off x="5236785" y="327537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8785" y="325773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433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EA19-E7FC-475C-3B77-5784FD34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4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special kind of collision could occur when the edge spans the max radius with vertex outside of outer front track radius</a:t>
            </a:r>
            <a:br>
              <a:rPr lang="en-US" dirty="0"/>
            </a:b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176730-7663-9E98-B5B0-5E0F71E9DBE0}"/>
              </a:ext>
            </a:extLst>
          </p:cNvPr>
          <p:cNvSpPr txBox="1"/>
          <p:nvPr/>
        </p:nvSpPr>
        <p:spPr>
          <a:xfrm>
            <a:off x="7676536" y="2754923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chemeClr val="accent4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14:cNvPr>
              <p14:cNvContentPartPr/>
              <p14:nvPr/>
            </p14:nvContentPartPr>
            <p14:xfrm>
              <a:off x="2438114" y="507334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0114" y="505534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8D2483EA-6E85-36A2-9B98-6F18351E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86" y="2619755"/>
            <a:ext cx="6181880" cy="34079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033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449-CDE6-BBC2-D9BE-CCBE4B4C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section 2, we start off by determining whether a vertex falls into the vehicle’s trajectory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D2DE-9A50-33EC-8EAD-E52083BC5F55}"/>
              </a:ext>
            </a:extLst>
          </p:cNvPr>
          <p:cNvSpPr txBox="1"/>
          <p:nvPr/>
        </p:nvSpPr>
        <p:spPr>
          <a:xfrm>
            <a:off x="838200" y="1818794"/>
            <a:ext cx="5617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achieved by first comparing the vertex’s radii to the vehicle’s minimum and maximum radii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we check to see that if lies in between the trajectory of the front edge specifically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E44D-BF5D-47E9-904B-A617489E29E0}"/>
              </a:ext>
            </a:extLst>
          </p:cNvPr>
          <p:cNvSpPr txBox="1"/>
          <p:nvPr/>
        </p:nvSpPr>
        <p:spPr>
          <a:xfrm>
            <a:off x="838200" y="3525278"/>
            <a:ext cx="106757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 </a:t>
            </a:r>
            <a:r>
              <a:rPr lang="en-US" sz="1800" b="0" i="0" dirty="0" err="1">
                <a:effectLst/>
                <a:latin typeface="Menlo"/>
              </a:rPr>
              <a:t>Rmin</a:t>
            </a:r>
            <a:r>
              <a:rPr lang="en-US" sz="1800" b="0" i="0" dirty="0">
                <a:effectLst/>
                <a:latin typeface="Menlo"/>
              </a:rPr>
              <a:t>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 </a:t>
            </a:r>
            <a:r>
              <a:rPr lang="en-US" sz="1800" b="0" i="0" dirty="0" err="1">
                <a:effectLst/>
                <a:latin typeface="Menlo"/>
              </a:rPr>
              <a:t>Rmax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First, check the front of the vehicle, which will have a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collision if the obstacle vertex lies between the radii of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LF and RF points. But need to check both cases since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ordering of the radii magnitude will change depending on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direction of travel.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R_LF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R_RF) || 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R_LF &amp;&amp; … ...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R_RF)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If the vertex has an intersection with the front of the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vehicle, calculate the intersections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480230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8A08-DB59-4818-840E-ABE0F3D2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251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If a vertex does exist on the trajectory , We compare the object vertices to each of the vehicle’s front edge to check for collision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5179D5-3B39-1639-AC0F-EAD905CC8726}"/>
              </a:ext>
            </a:extLst>
          </p:cNvPr>
          <p:cNvCxnSpPr>
            <a:cxnSpLocks/>
          </p:cNvCxnSpPr>
          <p:nvPr/>
        </p:nvCxnSpPr>
        <p:spPr>
          <a:xfrm>
            <a:off x="2143431" y="2163094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37E1B1-A06E-B8C9-3725-485BB76A6305}"/>
              </a:ext>
            </a:extLst>
          </p:cNvPr>
          <p:cNvCxnSpPr>
            <a:cxnSpLocks/>
          </p:cNvCxnSpPr>
          <p:nvPr/>
        </p:nvCxnSpPr>
        <p:spPr>
          <a:xfrm flipH="1">
            <a:off x="1941869" y="5658462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E2D229-C7C3-6004-2489-B66AE134AF7F}"/>
              </a:ext>
            </a:extLst>
          </p:cNvPr>
          <p:cNvCxnSpPr/>
          <p:nvPr/>
        </p:nvCxnSpPr>
        <p:spPr>
          <a:xfrm>
            <a:off x="1258528" y="3726423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0E258-35B0-A5E2-8BA7-D83A238B5FF3}"/>
              </a:ext>
            </a:extLst>
          </p:cNvPr>
          <p:cNvSpPr txBox="1"/>
          <p:nvPr/>
        </p:nvSpPr>
        <p:spPr>
          <a:xfrm>
            <a:off x="135186" y="336973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D261C-0711-A1F7-3D83-DDDF3984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167762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EA083-A1E6-2F71-F1DE-9CC4E0C66C76}"/>
              </a:ext>
            </a:extLst>
          </p:cNvPr>
          <p:cNvSpPr txBox="1"/>
          <p:nvPr/>
        </p:nvSpPr>
        <p:spPr>
          <a:xfrm>
            <a:off x="5545961" y="52891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7FC0E-4986-78A4-6CFB-61ABEC54485E}"/>
              </a:ext>
            </a:extLst>
          </p:cNvPr>
          <p:cNvSpPr txBox="1"/>
          <p:nvPr/>
        </p:nvSpPr>
        <p:spPr>
          <a:xfrm>
            <a:off x="5520305" y="407761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B623D-0C5B-B703-8B68-A9F386B1B4BC}"/>
              </a:ext>
            </a:extLst>
          </p:cNvPr>
          <p:cNvSpPr txBox="1"/>
          <p:nvPr/>
        </p:nvSpPr>
        <p:spPr>
          <a:xfrm>
            <a:off x="6581736" y="40673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F863C-02C5-22D8-09AA-BBC307C22FD1}"/>
              </a:ext>
            </a:extLst>
          </p:cNvPr>
          <p:cNvSpPr txBox="1"/>
          <p:nvPr/>
        </p:nvSpPr>
        <p:spPr>
          <a:xfrm>
            <a:off x="6576732" y="52615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38DAC35D-6F49-979E-0B55-21C80412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69751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F5B12-94F5-D4BB-DFBA-1BE6E717256C}"/>
              </a:ext>
            </a:extLst>
          </p:cNvPr>
          <p:cNvCxnSpPr>
            <a:cxnSpLocks/>
          </p:cNvCxnSpPr>
          <p:nvPr/>
        </p:nvCxnSpPr>
        <p:spPr>
          <a:xfrm flipV="1">
            <a:off x="6351810" y="4876136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8AC9B-C99A-382F-E531-2C4FB664758F}"/>
              </a:ext>
            </a:extLst>
          </p:cNvPr>
          <p:cNvSpPr txBox="1"/>
          <p:nvPr/>
        </p:nvSpPr>
        <p:spPr>
          <a:xfrm>
            <a:off x="6048883" y="5988213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01D05456-CC88-1C5F-D842-F0CA068F709C}"/>
              </a:ext>
            </a:extLst>
          </p:cNvPr>
          <p:cNvSpPr/>
          <p:nvPr/>
        </p:nvSpPr>
        <p:spPr>
          <a:xfrm rot="1926209">
            <a:off x="4681132" y="2516932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A51D9F0-7546-399C-658E-91BE6DD91DF6}"/>
              </a:ext>
            </a:extLst>
          </p:cNvPr>
          <p:cNvSpPr/>
          <p:nvPr/>
        </p:nvSpPr>
        <p:spPr>
          <a:xfrm>
            <a:off x="891117" y="2393240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3FE2EE-1962-2B3E-7778-6DBDE6B41E7F}"/>
              </a:ext>
            </a:extLst>
          </p:cNvPr>
          <p:cNvCxnSpPr>
            <a:cxnSpLocks/>
          </p:cNvCxnSpPr>
          <p:nvPr/>
        </p:nvCxnSpPr>
        <p:spPr>
          <a:xfrm flipH="1">
            <a:off x="5597223" y="2935688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93839F-4EBA-C7CC-91E5-747DD7A6A37C}"/>
              </a:ext>
            </a:extLst>
          </p:cNvPr>
          <p:cNvSpPr txBox="1"/>
          <p:nvPr/>
        </p:nvSpPr>
        <p:spPr>
          <a:xfrm>
            <a:off x="6224587" y="273827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0AD54A-032F-F6AA-5EAE-F2F69D5C6B8D}"/>
              </a:ext>
            </a:extLst>
          </p:cNvPr>
          <p:cNvCxnSpPr>
            <a:cxnSpLocks/>
            <a:endCxn id="15" idx="5"/>
          </p:cNvCxnSpPr>
          <p:nvPr/>
        </p:nvCxnSpPr>
        <p:spPr>
          <a:xfrm flipV="1">
            <a:off x="2159266" y="3077193"/>
            <a:ext cx="3398766" cy="2581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AB0ECEAC-8A1C-15AC-AD3B-21AB4AB6586F}"/>
              </a:ext>
            </a:extLst>
          </p:cNvPr>
          <p:cNvSpPr/>
          <p:nvPr/>
        </p:nvSpPr>
        <p:spPr>
          <a:xfrm rot="20512297">
            <a:off x="2536416" y="4884622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481EE-C368-EAC9-6B83-2FDFFCDB47C1}"/>
              </a:ext>
            </a:extLst>
          </p:cNvPr>
          <p:cNvSpPr txBox="1"/>
          <p:nvPr/>
        </p:nvSpPr>
        <p:spPr>
          <a:xfrm>
            <a:off x="3453862" y="48972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14:cNvPr>
              <p14:cNvContentPartPr/>
              <p14:nvPr/>
            </p14:nvContentPartPr>
            <p14:xfrm>
              <a:off x="5562480" y="3078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4840" y="306060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9C20447-AA67-6C25-2C02-FB965503294C}"/>
              </a:ext>
            </a:extLst>
          </p:cNvPr>
          <p:cNvSpPr txBox="1"/>
          <p:nvPr/>
        </p:nvSpPr>
        <p:spPr>
          <a:xfrm>
            <a:off x="7753270" y="2340820"/>
            <a:ext cx="3345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for each objects’ vertex that lie in the trajectory of the vehicle to find and store angle and point of intersection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D95419-C3D0-403D-84AF-C07E5237D328}"/>
              </a:ext>
            </a:extLst>
          </p:cNvPr>
          <p:cNvSpPr txBox="1"/>
          <p:nvPr/>
        </p:nvSpPr>
        <p:spPr>
          <a:xfrm>
            <a:off x="6221698" y="1341797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001129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D6D-3FC9-C16B-A4A7-B7DF9665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special “sideswipe” could occur, where the object’s vertex collides with one of the two vehicle side edges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003EB67-3DF1-4D68-BBD8-481F8FA4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4" y="2474744"/>
            <a:ext cx="6413548" cy="31762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340E62C-007F-4ABB-FD26-CD4A69602023}"/>
              </a:ext>
            </a:extLst>
          </p:cNvPr>
          <p:cNvSpPr txBox="1"/>
          <p:nvPr/>
        </p:nvSpPr>
        <p:spPr>
          <a:xfrm>
            <a:off x="8268930" y="2631729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076600-3231-E346-F1A6-9650159C61FA}"/>
              </a:ext>
            </a:extLst>
          </p:cNvPr>
          <p:cNvSpPr txBox="1"/>
          <p:nvPr/>
        </p:nvSpPr>
        <p:spPr>
          <a:xfrm>
            <a:off x="3045879" y="141062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861347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82ED-AD66-E7C6-F9A3-91019C27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5021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Sideswipe collisions occur regularly in real life resulting in damages to the side of the vehicle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1E3899-1A2D-8D14-F877-AB94A91B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21" y="2045110"/>
            <a:ext cx="5605616" cy="37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EADAE-E245-064C-833D-DC5A3DE37249}"/>
              </a:ext>
            </a:extLst>
          </p:cNvPr>
          <p:cNvSpPr txBox="1"/>
          <p:nvPr/>
        </p:nvSpPr>
        <p:spPr>
          <a:xfrm>
            <a:off x="6096000" y="5782187"/>
            <a:ext cx="224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[www.randyakin.com]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2896B-233D-2874-49DE-C5620169176F}"/>
              </a:ext>
            </a:extLst>
          </p:cNvPr>
          <p:cNvSpPr txBox="1"/>
          <p:nvPr/>
        </p:nvSpPr>
        <p:spPr>
          <a:xfrm>
            <a:off x="7868316" y="112497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9333488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BB6C-6478-3534-E2B2-19E21981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the first two checks are complete, we consider the case where no intersections were detected for an 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A1328-F75C-ECEA-6C59-841A15E310A5}"/>
              </a:ext>
            </a:extLst>
          </p:cNvPr>
          <p:cNvSpPr txBox="1"/>
          <p:nvPr/>
        </p:nvSpPr>
        <p:spPr>
          <a:xfrm>
            <a:off x="5447070" y="14018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E2DB12A-E9ED-B0F8-0517-B11B1E32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7" y="2774710"/>
            <a:ext cx="4944285" cy="34323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E44B91D-BB3E-7E0A-D249-80D5764B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07" y="2320246"/>
            <a:ext cx="4761389" cy="3810330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C640DB7C-E3D3-F0C3-E740-162E209AA508}"/>
              </a:ext>
            </a:extLst>
          </p:cNvPr>
          <p:cNvSpPr/>
          <p:nvPr/>
        </p:nvSpPr>
        <p:spPr>
          <a:xfrm>
            <a:off x="5840361" y="4001728"/>
            <a:ext cx="830553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160C-1FB3-E939-4FA2-8A405BAC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03" y="181933"/>
            <a:ext cx="10515600" cy="1325563"/>
          </a:xfrm>
        </p:spPr>
        <p:txBody>
          <a:bodyPr/>
          <a:lstStyle/>
          <a:p>
            <a:r>
              <a:rPr lang="en-US" dirty="0"/>
              <a:t>We define the following vehicle properties, in body-fixed coordinates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325E3-F02B-55C5-9843-4703CECE7DA9}"/>
              </a:ext>
            </a:extLst>
          </p:cNvPr>
          <p:cNvSpPr txBox="1"/>
          <p:nvPr/>
        </p:nvSpPr>
        <p:spPr>
          <a:xfrm>
            <a:off x="4426177" y="4995815"/>
            <a:ext cx="176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width (T)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14:cNvPr>
              <p14:cNvContentPartPr/>
              <p14:nvPr/>
            </p14:nvContentPartPr>
            <p14:xfrm>
              <a:off x="9000583" y="34227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1583" y="34137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D33333-4DC2-5CBC-3F1B-89C4BA3BA76C}"/>
              </a:ext>
            </a:extLst>
          </p:cNvPr>
          <p:cNvSpPr txBox="1"/>
          <p:nvPr/>
        </p:nvSpPr>
        <p:spPr>
          <a:xfrm>
            <a:off x="8213777" y="5836611"/>
            <a:ext cx="24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= Center of Gravity (CG)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80135-54DC-F3DD-FF92-A255E4EF8BE5}"/>
              </a:ext>
            </a:extLst>
          </p:cNvPr>
          <p:cNvSpPr txBox="1"/>
          <p:nvPr/>
        </p:nvSpPr>
        <p:spPr>
          <a:xfrm>
            <a:off x="6069528" y="2473075"/>
            <a:ext cx="301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CG-front bumper distance 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69C12-63A8-92DD-96BC-541DA7C97110}"/>
              </a:ext>
            </a:extLst>
          </p:cNvPr>
          <p:cNvSpPr txBox="1"/>
          <p:nvPr/>
        </p:nvSpPr>
        <p:spPr>
          <a:xfrm>
            <a:off x="6069528" y="3938413"/>
            <a:ext cx="292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CG-rear bumper distance (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75923A-C4B5-67E3-371B-021BF710A687}"/>
              </a:ext>
            </a:extLst>
          </p:cNvPr>
          <p:cNvCxnSpPr>
            <a:cxnSpLocks/>
          </p:cNvCxnSpPr>
          <p:nvPr/>
        </p:nvCxnSpPr>
        <p:spPr>
          <a:xfrm flipV="1">
            <a:off x="6059696" y="2054069"/>
            <a:ext cx="9832" cy="1280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77B9AE-9B2C-C1D1-1E5B-1BE759E080C2}"/>
              </a:ext>
            </a:extLst>
          </p:cNvPr>
          <p:cNvCxnSpPr>
            <a:cxnSpLocks/>
          </p:cNvCxnSpPr>
          <p:nvPr/>
        </p:nvCxnSpPr>
        <p:spPr>
          <a:xfrm flipV="1">
            <a:off x="6060680" y="3324547"/>
            <a:ext cx="0" cy="1563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48FED-24B9-124F-CB95-2F11464AE5AD}"/>
              </a:ext>
            </a:extLst>
          </p:cNvPr>
          <p:cNvCxnSpPr>
            <a:cxnSpLocks/>
          </p:cNvCxnSpPr>
          <p:nvPr/>
        </p:nvCxnSpPr>
        <p:spPr>
          <a:xfrm>
            <a:off x="4525683" y="5052500"/>
            <a:ext cx="1395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65F47E7-4337-59BC-01B8-94FE77A6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77" y="1970367"/>
            <a:ext cx="1514345" cy="2966879"/>
          </a:xfrm>
          <a:prstGeom prst="rect">
            <a:avLst/>
          </a:prstGeom>
        </p:spPr>
      </p:pic>
      <p:pic>
        <p:nvPicPr>
          <p:cNvPr id="102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4DB53073-9D54-1B9C-DA10-3898F631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75" y="3140183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F6FF1666-B466-68D0-6686-A7BA752F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70" y="5867142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86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EFEF-BE04-D7E2-F159-E4296259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closest point on the object to the vehicle’s trajectory is the point of near miss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14378-1C6A-BE42-EC5A-AE73EDB9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05" y="2157115"/>
            <a:ext cx="5420876" cy="3763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D6692-8ED5-2B5A-2719-9240514F3398}"/>
              </a:ext>
            </a:extLst>
          </p:cNvPr>
          <p:cNvSpPr txBox="1"/>
          <p:nvPr/>
        </p:nvSpPr>
        <p:spPr>
          <a:xfrm>
            <a:off x="1838633" y="2216109"/>
            <a:ext cx="18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Closest point 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6FC7C-1790-B959-0A37-FAC1E63C1595}"/>
              </a:ext>
            </a:extLst>
          </p:cNvPr>
          <p:cNvSpPr txBox="1"/>
          <p:nvPr/>
        </p:nvSpPr>
        <p:spPr>
          <a:xfrm>
            <a:off x="7964129" y="10970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876758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AD2E-C3CB-265A-A996-43AF0EF9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possible scenario’s we need to consider to determine this point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FB38299-EACE-88B7-32D8-CF7CA7B0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7" y="2310581"/>
            <a:ext cx="6052660" cy="317812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4CD42AF0-38F5-CDEB-663C-7486CDEE2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01"/>
          <a:stretch/>
        </p:blipFill>
        <p:spPr>
          <a:xfrm>
            <a:off x="6221036" y="2202759"/>
            <a:ext cx="5381027" cy="328594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F7AAC0E5-9476-0893-A40A-2A78FF69CE61}"/>
              </a:ext>
            </a:extLst>
          </p:cNvPr>
          <p:cNvSpPr txBox="1"/>
          <p:nvPr/>
        </p:nvSpPr>
        <p:spPr>
          <a:xfrm>
            <a:off x="8180437" y="113547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119705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133-98F4-D4F1-697D-F3B0B2AC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case 1, The “near miss” point on the obstacle can lie anywhere on the edge depending on the situation, so we use alpha to find this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9ECA38-C68F-CDE2-AD64-CA2C853A320D}"/>
              </a:ext>
            </a:extLst>
          </p:cNvPr>
          <p:cNvSpPr txBox="1"/>
          <p:nvPr/>
        </p:nvSpPr>
        <p:spPr>
          <a:xfrm>
            <a:off x="5594555" y="2648461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Alpha is a ratio defined as: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255D1-4B0C-27DF-3FBB-0242110813F2}"/>
              </a:ext>
            </a:extLst>
          </p:cNvPr>
          <p:cNvSpPr txBox="1"/>
          <p:nvPr/>
        </p:nvSpPr>
        <p:spPr>
          <a:xfrm>
            <a:off x="5594555" y="3077635"/>
            <a:ext cx="66662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Alpha =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 +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</a:t>
            </a:r>
          </a:p>
          <a:p>
            <a:endParaRPr lang="en-US" i="1" dirty="0"/>
          </a:p>
          <a:p>
            <a:r>
              <a:rPr lang="en-US" sz="1800" i="1" dirty="0">
                <a:effectLst/>
                <a:latin typeface="Menlo"/>
              </a:rPr>
              <a:t>	                  </a:t>
            </a:r>
            <a:r>
              <a:rPr lang="pl-PL" sz="1800" i="1" dirty="0">
                <a:effectLst/>
                <a:latin typeface="Menlo"/>
              </a:rPr>
              <a:t>((p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  <a:r>
              <a:rPr lang="pl-PL" sz="1800" i="1" dirty="0">
                <a:effectLst/>
                <a:latin typeface="Menlo"/>
              </a:rPr>
              <a:t> + 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</a:p>
          <a:p>
            <a:endParaRPr lang="en-US" baseline="30000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Menlo"/>
              </a:rPr>
              <a:t>If 0 &lt; alpha &lt; 1, the intersection lies on the edge and can be computed as </a:t>
            </a:r>
            <a:r>
              <a:rPr lang="en-US" sz="1800" b="0" i="0" dirty="0">
                <a:effectLst/>
                <a:latin typeface="Menlo"/>
              </a:rPr>
              <a:t>: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+ alpha*(p</a:t>
            </a:r>
            <a:r>
              <a:rPr lang="en-US" i="1" baseline="-25000" dirty="0">
                <a:latin typeface="Menlo"/>
              </a:rPr>
              <a:t>b </a:t>
            </a:r>
            <a:r>
              <a:rPr lang="en-US" i="1" dirty="0">
                <a:latin typeface="Menlo"/>
              </a:rPr>
              <a:t>–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Menlo"/>
              </a:rPr>
              <a:t>If alpha does not lie within this </a:t>
            </a:r>
            <a:r>
              <a:rPr lang="en-US" b="1" dirty="0">
                <a:latin typeface="Menlo"/>
              </a:rPr>
              <a:t>range</a:t>
            </a:r>
            <a:r>
              <a:rPr lang="en-US" dirty="0">
                <a:latin typeface="Menlo"/>
              </a:rPr>
              <a:t>,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</a:t>
            </a:r>
            <a:r>
              <a:rPr lang="en-US" dirty="0">
                <a:latin typeface="Menlo"/>
              </a:rPr>
              <a:t>because it is closer of the two points</a:t>
            </a:r>
            <a:endParaRPr lang="pl-PL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1068135-8567-2883-6624-DB0B27B68572}"/>
              </a:ext>
            </a:extLst>
          </p:cNvPr>
          <p:cNvCxnSpPr/>
          <p:nvPr/>
        </p:nvCxnSpPr>
        <p:spPr>
          <a:xfrm>
            <a:off x="6360520" y="3566651"/>
            <a:ext cx="5565058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05AB68F-8EB4-3306-53D7-7A47F680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1" y="2531382"/>
            <a:ext cx="4426080" cy="29751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D0228D-E182-C3DA-63C0-FFB1B2489CB3}"/>
              </a:ext>
            </a:extLst>
          </p:cNvPr>
          <p:cNvSpPr txBox="1"/>
          <p:nvPr/>
        </p:nvSpPr>
        <p:spPr>
          <a:xfrm>
            <a:off x="9753601" y="1407702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401382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5501-6F4B-3933-6DCA-587971F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determine point p</a:t>
            </a:r>
            <a:r>
              <a:rPr lang="en-US" baseline="-25000" dirty="0"/>
              <a:t>a</a:t>
            </a:r>
            <a:r>
              <a:rPr lang="en-US" dirty="0"/>
              <a:t> and p</a:t>
            </a:r>
            <a:r>
              <a:rPr lang="en-US" baseline="-25000" dirty="0"/>
              <a:t>b</a:t>
            </a:r>
            <a:r>
              <a:rPr lang="en-US" dirty="0"/>
              <a:t>( the two closest outer vertex points) by finding the minimum distance from these points to the max radius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E9172-E354-0D47-B721-57D6AEE16812}"/>
              </a:ext>
            </a:extLst>
          </p:cNvPr>
          <p:cNvSpPr txBox="1"/>
          <p:nvPr/>
        </p:nvSpPr>
        <p:spPr>
          <a:xfrm>
            <a:off x="7128387" y="3011971"/>
            <a:ext cx="43753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as:</a:t>
            </a:r>
          </a:p>
          <a:p>
            <a:r>
              <a:rPr lang="en-US" dirty="0"/>
              <a:t>d = Radius(p</a:t>
            </a:r>
            <a:r>
              <a:rPr lang="en-US" baseline="-25000" dirty="0"/>
              <a:t>a</a:t>
            </a:r>
            <a:r>
              <a:rPr lang="en-US" dirty="0"/>
              <a:t>) –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two distances will be p</a:t>
            </a:r>
            <a:r>
              <a:rPr lang="en-US" baseline="-25000" dirty="0"/>
              <a:t>a </a:t>
            </a:r>
            <a:r>
              <a:rPr lang="en-US" dirty="0"/>
              <a:t>and p</a:t>
            </a:r>
            <a:r>
              <a:rPr lang="en-US" baseline="-25000" dirty="0"/>
              <a:t>b</a:t>
            </a:r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AC731B-0646-4B1E-92CC-3CB5BA70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2" y="2003825"/>
            <a:ext cx="7437765" cy="4285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5B1237-9BE9-8674-455B-2F22F4F4B669}"/>
              </a:ext>
            </a:extLst>
          </p:cNvPr>
          <p:cNvSpPr txBox="1"/>
          <p:nvPr/>
        </p:nvSpPr>
        <p:spPr>
          <a:xfrm>
            <a:off x="9979742" y="139625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14:cNvPr>
              <p14:cNvContentPartPr/>
              <p14:nvPr/>
            </p14:nvContentPartPr>
            <p14:xfrm>
              <a:off x="5023994" y="3746028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6354" y="372838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377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6CD74B-85FD-58FB-E8EE-FEA2BE6C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7"/>
          <a:stretch/>
        </p:blipFill>
        <p:spPr>
          <a:xfrm>
            <a:off x="838199" y="2209132"/>
            <a:ext cx="5787144" cy="35921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D8D7310-2B3D-C9AC-86E2-A403AD8C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38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For case 2, The “near miss” point is simply the closest vertex to the minimum that can be easily computed by comparing distances like case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97EDA-B981-8A32-E6AF-E6D1E1DF1387}"/>
              </a:ext>
            </a:extLst>
          </p:cNvPr>
          <p:cNvSpPr txBox="1"/>
          <p:nvPr/>
        </p:nvSpPr>
        <p:spPr>
          <a:xfrm>
            <a:off x="6625343" y="2554069"/>
            <a:ext cx="51717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 follows:</a:t>
            </a:r>
          </a:p>
          <a:p>
            <a:r>
              <a:rPr lang="en-US" dirty="0"/>
              <a:t>      d =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- Radius(p</a:t>
            </a:r>
            <a:r>
              <a:rPr lang="en-US" baseline="-25000" dirty="0"/>
              <a:t>a</a:t>
            </a:r>
            <a:r>
              <a:rPr lang="en-US" dirty="0"/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distances will be 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4A4E0-C68F-E9CB-E761-1C8BA7BD628D}"/>
              </a:ext>
            </a:extLst>
          </p:cNvPr>
          <p:cNvSpPr txBox="1"/>
          <p:nvPr/>
        </p:nvSpPr>
        <p:spPr>
          <a:xfrm flipH="1">
            <a:off x="3939293" y="3059668"/>
            <a:ext cx="51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97AAAB-6006-7225-204B-0ED8D92FDB33}"/>
              </a:ext>
            </a:extLst>
          </p:cNvPr>
          <p:cNvSpPr txBox="1"/>
          <p:nvPr/>
        </p:nvSpPr>
        <p:spPr>
          <a:xfrm>
            <a:off x="10087897" y="132135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226523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5260A8-13CE-F055-6B34-838BCFA92D50}"/>
              </a:ext>
            </a:extLst>
          </p:cNvPr>
          <p:cNvSpPr txBox="1">
            <a:spLocks/>
          </p:cNvSpPr>
          <p:nvPr/>
        </p:nvSpPr>
        <p:spPr>
          <a:xfrm>
            <a:off x="144845" y="137651"/>
            <a:ext cx="11902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There are numerous possible collision/near miss possibilities, which are summarized in the table below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90176818-1E97-5849-16EF-F2C71E673623}"/>
              </a:ext>
            </a:extLst>
          </p:cNvPr>
          <p:cNvGraphicFramePr>
            <a:graphicFrameLocks noGrp="1"/>
          </p:cNvGraphicFramePr>
          <p:nvPr/>
        </p:nvGraphicFramePr>
        <p:xfrm>
          <a:off x="397792" y="1258990"/>
          <a:ext cx="9124696" cy="5298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4974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900512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5533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55338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F49622D-9461-CC1A-B7E7-D12CC3A463C4}"/>
              </a:ext>
            </a:extLst>
          </p:cNvPr>
          <p:cNvSpPr txBox="1"/>
          <p:nvPr/>
        </p:nvSpPr>
        <p:spPr>
          <a:xfrm>
            <a:off x="9775435" y="3183599"/>
            <a:ext cx="227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are shown with images in upcoming slides</a:t>
            </a:r>
          </a:p>
        </p:txBody>
      </p:sp>
    </p:spTree>
    <p:extLst>
      <p:ext uri="{BB962C8B-B14F-4D97-AF65-F5344CB8AC3E}">
        <p14:creationId xmlns:p14="http://schemas.microsoft.com/office/powerpoint/2010/main" val="20793931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Vertex/vertices is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44" y="1883303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3303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54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58" y="264641"/>
            <a:ext cx="111494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inside front corner and minimum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31" y="159020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0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792" y="79990"/>
            <a:ext cx="1088185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outside front corner and maximum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5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012" y="93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38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6F60-84B5-48F9-8235-FE218BC7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axle-fixed coordinates are used, centered on the rear axle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B8A77-0332-4B3C-B04E-902F421F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because CG can be difficult to measure, can change, and because most vehicle kinematic motion (low speed) is easily modeled as movement around this 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E1244-1A03-21F4-B996-AB2384DEB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3" r="23988"/>
          <a:stretch/>
        </p:blipFill>
        <p:spPr>
          <a:xfrm>
            <a:off x="3786582" y="3021338"/>
            <a:ext cx="3735095" cy="3471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FD94FE-630D-0A52-F887-1EBDDACA9C5C}"/>
              </a:ext>
            </a:extLst>
          </p:cNvPr>
          <p:cNvSpPr txBox="1"/>
          <p:nvPr/>
        </p:nvSpPr>
        <p:spPr>
          <a:xfrm>
            <a:off x="5781368" y="6390967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[mathworks.com]</a:t>
            </a:r>
          </a:p>
        </p:txBody>
      </p:sp>
    </p:spTree>
    <p:extLst>
      <p:ext uri="{BB962C8B-B14F-4D97-AF65-F5344CB8AC3E}">
        <p14:creationId xmlns:p14="http://schemas.microsoft.com/office/powerpoint/2010/main" val="1706832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37" y="214395"/>
            <a:ext cx="104486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minimum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56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36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3" y="2406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maximum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7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0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spans the track width but vertices within min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39" y="2020711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196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6"/>
            <a:ext cx="10515600" cy="1325563"/>
          </a:xfrm>
        </p:spPr>
        <p:txBody>
          <a:bodyPr/>
          <a:lstStyle/>
          <a:p>
            <a:r>
              <a:rPr lang="en-US" dirty="0"/>
              <a:t>Edge spans the minimum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96" y="1020284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2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79376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31" y="179376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974" y="179376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5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6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are outside maximum/minimum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54" y="1951023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49" y="1951022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152" y="195102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15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EF97-C566-AE6B-185F-FBC73D08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1818741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0B23-FB42-F9FA-E14B-730166B0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a construction zone, objects such as cones regularly move around their original positions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B8CEC3-9D4E-6113-49C5-DC2ABE9D8093}"/>
              </a:ext>
            </a:extLst>
          </p:cNvPr>
          <p:cNvSpPr/>
          <p:nvPr/>
        </p:nvSpPr>
        <p:spPr>
          <a:xfrm>
            <a:off x="5069513" y="3301180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A7E577-0BAE-082E-DD18-DE176504A0CF}"/>
              </a:ext>
            </a:extLst>
          </p:cNvPr>
          <p:cNvCxnSpPr/>
          <p:nvPr/>
        </p:nvCxnSpPr>
        <p:spPr>
          <a:xfrm flipV="1">
            <a:off x="5830530" y="2862906"/>
            <a:ext cx="924232" cy="56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3B5FB5D-F2E8-60E0-3CE8-279957372D78}"/>
              </a:ext>
            </a:extLst>
          </p:cNvPr>
          <p:cNvSpPr/>
          <p:nvPr/>
        </p:nvSpPr>
        <p:spPr>
          <a:xfrm>
            <a:off x="6816705" y="2293389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4CD76F-1DC5-3944-1439-2177FA40E292}"/>
              </a:ext>
            </a:extLst>
          </p:cNvPr>
          <p:cNvSpPr/>
          <p:nvPr/>
        </p:nvSpPr>
        <p:spPr>
          <a:xfrm>
            <a:off x="3265295" y="2308628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F56531-A2CE-ABAB-4B38-2A89715302C2}"/>
              </a:ext>
            </a:extLst>
          </p:cNvPr>
          <p:cNvCxnSpPr>
            <a:cxnSpLocks/>
          </p:cNvCxnSpPr>
          <p:nvPr/>
        </p:nvCxnSpPr>
        <p:spPr>
          <a:xfrm flipH="1" flipV="1">
            <a:off x="4027786" y="2990480"/>
            <a:ext cx="1010756" cy="43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4B0ACC-3A2B-D602-A2E4-1132933D791C}"/>
              </a:ext>
            </a:extLst>
          </p:cNvPr>
          <p:cNvCxnSpPr/>
          <p:nvPr/>
        </p:nvCxnSpPr>
        <p:spPr>
          <a:xfrm>
            <a:off x="5801033" y="4032700"/>
            <a:ext cx="1273277" cy="98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1A9162C-6C37-A3AB-6CF4-DC4901111399}"/>
              </a:ext>
            </a:extLst>
          </p:cNvPr>
          <p:cNvSpPr/>
          <p:nvPr/>
        </p:nvSpPr>
        <p:spPr>
          <a:xfrm>
            <a:off x="3540597" y="4524313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0D90B0-6985-267A-BE1C-0188DA80746F}"/>
              </a:ext>
            </a:extLst>
          </p:cNvPr>
          <p:cNvSpPr/>
          <p:nvPr/>
        </p:nvSpPr>
        <p:spPr>
          <a:xfrm>
            <a:off x="7069394" y="5015926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167D81-FD1E-0FD4-7A06-ADDB45D81687}"/>
              </a:ext>
            </a:extLst>
          </p:cNvPr>
          <p:cNvCxnSpPr>
            <a:cxnSpLocks/>
          </p:cNvCxnSpPr>
          <p:nvPr/>
        </p:nvCxnSpPr>
        <p:spPr>
          <a:xfrm flipH="1">
            <a:off x="4342909" y="4032700"/>
            <a:ext cx="751184" cy="49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67A4F-10FB-0F67-751F-596EA4FE6B28}"/>
              </a:ext>
            </a:extLst>
          </p:cNvPr>
          <p:cNvSpPr txBox="1"/>
          <p:nvPr/>
        </p:nvSpPr>
        <p:spPr>
          <a:xfrm>
            <a:off x="3265295" y="5986354"/>
            <a:ext cx="490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Orange circle represents cone from top-down view</a:t>
            </a:r>
          </a:p>
        </p:txBody>
      </p:sp>
    </p:spTree>
    <p:extLst>
      <p:ext uri="{BB962C8B-B14F-4D97-AF65-F5344CB8AC3E}">
        <p14:creationId xmlns:p14="http://schemas.microsoft.com/office/powerpoint/2010/main" val="35534049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3F-721D-744B-D3ED-BA19E67D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a construction zone, associating XY points would enable us to determine how much cones and other such objects move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3289-33AA-9E71-F4F5-494C1782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73" y="2085054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84AF2-D438-F4F6-8B62-7A25E9192262}"/>
              </a:ext>
            </a:extLst>
          </p:cNvPr>
          <p:cNvSpPr txBox="1"/>
          <p:nvPr/>
        </p:nvSpPr>
        <p:spPr>
          <a:xfrm>
            <a:off x="3699302" y="5960192"/>
            <a:ext cx="35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showing association of points</a:t>
            </a:r>
          </a:p>
        </p:txBody>
      </p:sp>
    </p:spTree>
    <p:extLst>
      <p:ext uri="{BB962C8B-B14F-4D97-AF65-F5344CB8AC3E}">
        <p14:creationId xmlns:p14="http://schemas.microsoft.com/office/powerpoint/2010/main" val="101976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1F53F6-6322-74DC-76A9-CA892CB6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41994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6EF332DC-F481-4236-D995-00746A80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36910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98B2C-3224-31B5-092E-00004AD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5"/>
            <a:ext cx="106753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heading angle is defined as the angle between the positive x axis and the heading (direction the vehicle is facing).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7CD88-4336-BD56-EA26-1903613217F6}"/>
              </a:ext>
            </a:extLst>
          </p:cNvPr>
          <p:cNvCxnSpPr/>
          <p:nvPr/>
        </p:nvCxnSpPr>
        <p:spPr>
          <a:xfrm>
            <a:off x="5742001" y="1684709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0078A3-EE10-E3B4-81E4-636433619017}"/>
              </a:ext>
            </a:extLst>
          </p:cNvPr>
          <p:cNvCxnSpPr/>
          <p:nvPr/>
        </p:nvCxnSpPr>
        <p:spPr>
          <a:xfrm>
            <a:off x="3525567" y="4096070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A6A90FE-5ED5-0377-4C38-0B207EAAA609}"/>
              </a:ext>
            </a:extLst>
          </p:cNvPr>
          <p:cNvSpPr/>
          <p:nvPr/>
        </p:nvSpPr>
        <p:spPr>
          <a:xfrm rot="20276207">
            <a:off x="4301576" y="2586086"/>
            <a:ext cx="2880849" cy="2786648"/>
          </a:xfrm>
          <a:prstGeom prst="arc">
            <a:avLst>
              <a:gd name="adj1" fmla="val 16199999"/>
              <a:gd name="adj2" fmla="val 158710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/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h0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blipFill>
                <a:blip r:embed="rId5"/>
                <a:stretch>
                  <a:fillRect l="-5806" t="-28889" r="-6452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4142D-EE59-5489-43DC-AAE860B0B47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935776" y="1981775"/>
            <a:ext cx="806225" cy="2114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5B9F02-97C8-CEBC-6732-0F6592342455}"/>
              </a:ext>
            </a:extLst>
          </p:cNvPr>
          <p:cNvSpPr txBox="1"/>
          <p:nvPr/>
        </p:nvSpPr>
        <p:spPr>
          <a:xfrm>
            <a:off x="4461777" y="1612442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57C91-9057-B680-72F8-9B2FFEB8982C}"/>
              </a:ext>
            </a:extLst>
          </p:cNvPr>
          <p:cNvSpPr txBox="1"/>
          <p:nvPr/>
        </p:nvSpPr>
        <p:spPr>
          <a:xfrm>
            <a:off x="5669133" y="135854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94EB7-68A6-C630-5A45-4EB56E7E97E1}"/>
              </a:ext>
            </a:extLst>
          </p:cNvPr>
          <p:cNvSpPr txBox="1"/>
          <p:nvPr/>
        </p:nvSpPr>
        <p:spPr>
          <a:xfrm flipH="1">
            <a:off x="8394490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061404-5429-DE02-3438-42843F01D6FE}"/>
              </a:ext>
            </a:extLst>
          </p:cNvPr>
          <p:cNvSpPr txBox="1"/>
          <p:nvPr/>
        </p:nvSpPr>
        <p:spPr>
          <a:xfrm flipH="1">
            <a:off x="3219843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DDAAE-306D-BE14-403C-BFD6B4DFC82D}"/>
              </a:ext>
            </a:extLst>
          </p:cNvPr>
          <p:cNvSpPr txBox="1"/>
          <p:nvPr/>
        </p:nvSpPr>
        <p:spPr>
          <a:xfrm flipH="1">
            <a:off x="5613577" y="6495627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75714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28C8-3B99-2290-7DEC-4D8030F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X,Y points from two different datasets can be paired as an application of machine leaning (k-nearest neighbor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8CDA4-06ED-A9BB-E5A2-019C15D7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32" y="2118386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ADE8-F8FA-A914-AB76-4020C199679E}"/>
              </a:ext>
            </a:extLst>
          </p:cNvPr>
          <p:cNvSpPr txBox="1"/>
          <p:nvPr/>
        </p:nvSpPr>
        <p:spPr>
          <a:xfrm>
            <a:off x="2870438" y="5934220"/>
            <a:ext cx="49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version of the plot on the previous 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777A7-E485-AC73-5949-ADAD7D31C41C}"/>
              </a:ext>
            </a:extLst>
          </p:cNvPr>
          <p:cNvSpPr txBox="1"/>
          <p:nvPr/>
        </p:nvSpPr>
        <p:spPr>
          <a:xfrm>
            <a:off x="6676104" y="120945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fcn_Points_pairXYdata.m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/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script_test_fcn_Points_pairXYdata.m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879017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this problem, we want to associate X,Y data points in one data set (a map, for example) with X,Y data points in another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9735"/>
            <a:ext cx="10515600" cy="2226371"/>
          </a:xfrm>
        </p:spPr>
        <p:txBody>
          <a:bodyPr>
            <a:normAutofit/>
          </a:bodyPr>
          <a:lstStyle/>
          <a:p>
            <a:r>
              <a:rPr lang="en-US" dirty="0"/>
              <a:t>The data sets are not assumed to be sorted or have the same number of points.</a:t>
            </a:r>
          </a:p>
          <a:p>
            <a:r>
              <a:rPr lang="en-US" dirty="0"/>
              <a:t>A graphical depiction is given for two data sets here: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208842" y="4150507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040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of XY points to XY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00" y="3696935"/>
            <a:ext cx="10515600" cy="2795940"/>
          </a:xfrm>
        </p:spPr>
        <p:txBody>
          <a:bodyPr>
            <a:normAutofit/>
          </a:bodyPr>
          <a:lstStyle/>
          <a:p>
            <a:r>
              <a:rPr lang="en-US" dirty="0"/>
              <a:t>The data sets are likely to have some points that are “mutual matches” where a pair of points in set A and set B are each the closest point to the point in the opposing data set.</a:t>
            </a:r>
          </a:p>
          <a:p>
            <a:r>
              <a:rPr lang="en-US" dirty="0"/>
              <a:t>The data sets are also likely to have points that do not have a close match once all of the mutual matches have been assigned.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042587" y="1508043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962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F4E-46D9-2040-8A49-A5AED1C4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0239"/>
            <a:ext cx="109211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Nearest-neighbor or k-Nearest-Neighbor (</a:t>
            </a:r>
            <a:r>
              <a:rPr lang="en-US" dirty="0" err="1"/>
              <a:t>kNN</a:t>
            </a:r>
            <a:r>
              <a:rPr lang="en-US" dirty="0"/>
              <a:t>) searches are well-researched machine learning algorithms that can help determine mutual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CB0F-098A-B140-A3C1-D469EF3F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2042"/>
            <a:ext cx="10515600" cy="359784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MATLAB implementation: [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dist</a:t>
            </a:r>
            <a:r>
              <a:rPr lang="en-US" dirty="0"/>
              <a:t>] = </a:t>
            </a:r>
            <a:r>
              <a:rPr lang="en-US" dirty="0" err="1"/>
              <a:t>knnsearch</a:t>
            </a:r>
            <a:r>
              <a:rPr lang="en-US" dirty="0"/>
              <a:t>(</a:t>
            </a:r>
            <a:r>
              <a:rPr lang="en-US" dirty="0" err="1"/>
              <a:t>datasetA</a:t>
            </a:r>
            <a:r>
              <a:rPr lang="en-US" dirty="0"/>
              <a:t>, </a:t>
            </a:r>
            <a:r>
              <a:rPr lang="en-US" dirty="0" err="1"/>
              <a:t>datasetB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kNN</a:t>
            </a:r>
            <a:r>
              <a:rPr lang="en-US" dirty="0"/>
              <a:t> search will return a vector of indices that indicate the nearest neighbor in </a:t>
            </a:r>
            <a:r>
              <a:rPr lang="en-US" dirty="0" err="1"/>
              <a:t>datasetA</a:t>
            </a:r>
            <a:r>
              <a:rPr lang="en-US" dirty="0"/>
              <a:t> to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can be modified to return a matrix of multiple (k) nearest neighbors for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https://www.mathworks.com/help/stats/knnsearch.html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8E11A-3647-6FD9-6F2E-7C1E9DA5E73B}"/>
              </a:ext>
            </a:extLst>
          </p:cNvPr>
          <p:cNvSpPr txBox="1"/>
          <p:nvPr/>
        </p:nvSpPr>
        <p:spPr>
          <a:xfrm>
            <a:off x="6096000" y="5925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Requires: Statistics and Machine Learning Toolbox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340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906-52D4-A403-6CE0-23DD0B5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803290"/>
            <a:ext cx="10999134" cy="1321422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may be points in set A that are the closest for multiple points in set B, or points that are never identified as a nearest neighbor.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85F427-DF3A-5ACC-7682-89F253ABD5F7}"/>
              </a:ext>
            </a:extLst>
          </p:cNvPr>
          <p:cNvGrpSpPr/>
          <p:nvPr/>
        </p:nvGrpSpPr>
        <p:grpSpPr>
          <a:xfrm>
            <a:off x="2423122" y="3165986"/>
            <a:ext cx="7345756" cy="2353411"/>
            <a:chOff x="2051547" y="5042429"/>
            <a:chExt cx="5615609" cy="16827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725028-F2F4-B58D-A763-C73BABFA4E79}"/>
                </a:ext>
              </a:extLst>
            </p:cNvPr>
            <p:cNvSpPr/>
            <p:nvPr/>
          </p:nvSpPr>
          <p:spPr>
            <a:xfrm>
              <a:off x="4309925" y="507839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583C86-5BBC-6CA1-127D-FD26DAA1002E}"/>
                </a:ext>
              </a:extLst>
            </p:cNvPr>
            <p:cNvSpPr/>
            <p:nvPr/>
          </p:nvSpPr>
          <p:spPr>
            <a:xfrm>
              <a:off x="5960594" y="5363214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0E7820-AAC1-F234-E5FE-C831B4851BE4}"/>
                </a:ext>
              </a:extLst>
            </p:cNvPr>
            <p:cNvSpPr/>
            <p:nvPr/>
          </p:nvSpPr>
          <p:spPr>
            <a:xfrm>
              <a:off x="5794572" y="575300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3AC8EF-D29D-F2E6-F345-463F274234D3}"/>
                </a:ext>
              </a:extLst>
            </p:cNvPr>
            <p:cNvSpPr/>
            <p:nvPr/>
          </p:nvSpPr>
          <p:spPr>
            <a:xfrm>
              <a:off x="4820564" y="504242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38E3DB-7ED6-76BF-90A7-B2BE511CBABC}"/>
                </a:ext>
              </a:extLst>
            </p:cNvPr>
            <p:cNvSpPr/>
            <p:nvPr/>
          </p:nvSpPr>
          <p:spPr>
            <a:xfrm>
              <a:off x="4309925" y="6140166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03587B-4296-99C9-695C-710558170C76}"/>
                </a:ext>
              </a:extLst>
            </p:cNvPr>
            <p:cNvSpPr/>
            <p:nvPr/>
          </p:nvSpPr>
          <p:spPr>
            <a:xfrm>
              <a:off x="4309925" y="644550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9EA6D4-89A2-82D8-80E6-346D9B9E1A32}"/>
                </a:ext>
              </a:extLst>
            </p:cNvPr>
            <p:cNvSpPr txBox="1"/>
            <p:nvPr/>
          </p:nvSpPr>
          <p:spPr>
            <a:xfrm>
              <a:off x="4577791" y="6355841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FE1C4-4B20-7B9D-3B07-75D442851164}"/>
                </a:ext>
              </a:extLst>
            </p:cNvPr>
            <p:cNvSpPr txBox="1"/>
            <p:nvPr/>
          </p:nvSpPr>
          <p:spPr>
            <a:xfrm>
              <a:off x="4577791" y="6047083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D1779-3CFF-5346-7992-8377606BFE98}"/>
                </a:ext>
              </a:extLst>
            </p:cNvPr>
            <p:cNvSpPr/>
            <p:nvPr/>
          </p:nvSpPr>
          <p:spPr>
            <a:xfrm>
              <a:off x="6993748" y="60038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2F80D4-2E15-E54E-7305-AC531228AC84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5984577" y="5848012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46A68C-9D94-5F6E-07FB-3AF9731BC71C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5889575" y="5525393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CB42D6-ECFD-D2AC-E27B-BC89071DF75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4499930" y="5137432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46737F-2313-2B81-7131-E94FD89681B3}"/>
                </a:ext>
              </a:extLst>
            </p:cNvPr>
            <p:cNvSpPr/>
            <p:nvPr/>
          </p:nvSpPr>
          <p:spPr>
            <a:xfrm>
              <a:off x="3448937" y="560392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E7300-01FA-6EE8-5FBA-485AD561ABA2}"/>
                </a:ext>
              </a:extLst>
            </p:cNvPr>
            <p:cNvSpPr txBox="1"/>
            <p:nvPr/>
          </p:nvSpPr>
          <p:spPr>
            <a:xfrm>
              <a:off x="2051547" y="5619848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</a:t>
              </a:r>
            </a:p>
            <a:p>
              <a:r>
                <a:rPr lang="en-US" dirty="0"/>
                <a:t>neighbor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D7A364-D52C-A9D8-72A8-FAA8E4DFE6CE}"/>
                </a:ext>
              </a:extLst>
            </p:cNvPr>
            <p:cNvSpPr txBox="1"/>
            <p:nvPr/>
          </p:nvSpPr>
          <p:spPr>
            <a:xfrm>
              <a:off x="6534095" y="5142770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Duplicate</a:t>
              </a:r>
            </a:p>
            <a:p>
              <a:r>
                <a:rPr lang="en-US" dirty="0"/>
                <a:t> neighbor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27CA48-711D-D35E-75F1-61446AB285B8}"/>
                </a:ext>
              </a:extLst>
            </p:cNvPr>
            <p:cNvCxnSpPr/>
            <p:nvPr/>
          </p:nvCxnSpPr>
          <p:spPr>
            <a:xfrm flipH="1">
              <a:off x="6055596" y="5603923"/>
              <a:ext cx="553926" cy="1490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906816-D0F2-FE59-9C7C-F3F59024C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470" y="5789101"/>
              <a:ext cx="512143" cy="1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693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70" y="1093123"/>
            <a:ext cx="10515600" cy="4637441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Apply 1NN search to find the nearest neighbors in both directions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Compare returned indices to determine which points have mutual matches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B5899A-D628-C14A-8D22-282C4E9DEAE1}"/>
              </a:ext>
            </a:extLst>
          </p:cNvPr>
          <p:cNvGrpSpPr/>
          <p:nvPr/>
        </p:nvGrpSpPr>
        <p:grpSpPr>
          <a:xfrm>
            <a:off x="1430882" y="2032592"/>
            <a:ext cx="4030453" cy="1826927"/>
            <a:chOff x="1775012" y="2765093"/>
            <a:chExt cx="4030453" cy="182692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01C985-53D7-CB4E-A28F-CEF00F569885}"/>
                </a:ext>
              </a:extLst>
            </p:cNvPr>
            <p:cNvSpPr/>
            <p:nvPr/>
          </p:nvSpPr>
          <p:spPr>
            <a:xfrm>
              <a:off x="1775012" y="276509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D76FB6-91D3-5A44-9E08-B641EF9FA01A}"/>
                </a:ext>
              </a:extLst>
            </p:cNvPr>
            <p:cNvSpPr/>
            <p:nvPr/>
          </p:nvSpPr>
          <p:spPr>
            <a:xfrm>
              <a:off x="2782102" y="288992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41AD762-FBF9-B640-B4B8-D9BF2E8DCBDC}"/>
                </a:ext>
              </a:extLst>
            </p:cNvPr>
            <p:cNvSpPr/>
            <p:nvPr/>
          </p:nvSpPr>
          <p:spPr>
            <a:xfrm>
              <a:off x="4432771" y="317474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0BF676-B43D-EC43-B71C-D0919A1E5435}"/>
                </a:ext>
              </a:extLst>
            </p:cNvPr>
            <p:cNvSpPr/>
            <p:nvPr/>
          </p:nvSpPr>
          <p:spPr>
            <a:xfrm>
              <a:off x="4266749" y="356454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F56FFBB-FDAF-D34B-BC50-006C81A9B1B2}"/>
                </a:ext>
              </a:extLst>
            </p:cNvPr>
            <p:cNvSpPr/>
            <p:nvPr/>
          </p:nvSpPr>
          <p:spPr>
            <a:xfrm>
              <a:off x="3292741" y="285396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AD7B34-5A81-364E-94B6-A218FFB87E8D}"/>
                </a:ext>
              </a:extLst>
            </p:cNvPr>
            <p:cNvSpPr/>
            <p:nvPr/>
          </p:nvSpPr>
          <p:spPr>
            <a:xfrm>
              <a:off x="2782102" y="395169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FE75EC-9525-E44C-A14C-8E65BB5DCB81}"/>
                </a:ext>
              </a:extLst>
            </p:cNvPr>
            <p:cNvSpPr/>
            <p:nvPr/>
          </p:nvSpPr>
          <p:spPr>
            <a:xfrm>
              <a:off x="2782102" y="425703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22FEE-1AD6-AB4E-A69B-192EA01C0287}"/>
                </a:ext>
              </a:extLst>
            </p:cNvPr>
            <p:cNvSpPr txBox="1"/>
            <p:nvPr/>
          </p:nvSpPr>
          <p:spPr>
            <a:xfrm>
              <a:off x="3049968" y="4167372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2B0701-9A77-5642-81E1-7BBDC524F777}"/>
                </a:ext>
              </a:extLst>
            </p:cNvPr>
            <p:cNvSpPr txBox="1"/>
            <p:nvPr/>
          </p:nvSpPr>
          <p:spPr>
            <a:xfrm>
              <a:off x="3049968" y="3858614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2B11DA-ADC6-BF42-9A10-8DCA50C56D29}"/>
                </a:ext>
              </a:extLst>
            </p:cNvPr>
            <p:cNvSpPr/>
            <p:nvPr/>
          </p:nvSpPr>
          <p:spPr>
            <a:xfrm>
              <a:off x="5465925" y="381535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D8CC11-59AF-A441-8EFB-87CA0854DFEC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4456754" y="3659543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3D355A-B31B-C64E-8F82-6CF9AEE46504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361752" y="3336924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B82CD4-48CC-644F-9E61-18D918A1C6C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2972107" y="2948963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8130E0-2FF2-E149-88AB-780B26FD91F2}"/>
                </a:ext>
              </a:extLst>
            </p:cNvPr>
            <p:cNvSpPr/>
            <p:nvPr/>
          </p:nvSpPr>
          <p:spPr>
            <a:xfrm>
              <a:off x="1921114" y="341545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8368EC5-9783-CE47-AEB3-D151F91C2B6C}"/>
              </a:ext>
            </a:extLst>
          </p:cNvPr>
          <p:cNvGrpSpPr/>
          <p:nvPr/>
        </p:nvGrpSpPr>
        <p:grpSpPr>
          <a:xfrm>
            <a:off x="6381411" y="2063576"/>
            <a:ext cx="4030453" cy="1826927"/>
            <a:chOff x="6725541" y="2687131"/>
            <a:chExt cx="4030453" cy="182692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CFDDDD6-1638-3742-BB63-5570BDA9BB08}"/>
                </a:ext>
              </a:extLst>
            </p:cNvPr>
            <p:cNvSpPr/>
            <p:nvPr/>
          </p:nvSpPr>
          <p:spPr>
            <a:xfrm>
              <a:off x="6725541" y="2687131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F9E59-0E45-754D-A13C-EAD661A21CD6}"/>
                </a:ext>
              </a:extLst>
            </p:cNvPr>
            <p:cNvSpPr/>
            <p:nvPr/>
          </p:nvSpPr>
          <p:spPr>
            <a:xfrm>
              <a:off x="7776533" y="280106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03AD03-1D6F-BD4C-B1DF-032F4FD6A97D}"/>
                </a:ext>
              </a:extLst>
            </p:cNvPr>
            <p:cNvSpPr/>
            <p:nvPr/>
          </p:nvSpPr>
          <p:spPr>
            <a:xfrm>
              <a:off x="9427202" y="308587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C95810-FEDF-874E-813D-2FF0FA744230}"/>
                </a:ext>
              </a:extLst>
            </p:cNvPr>
            <p:cNvSpPr/>
            <p:nvPr/>
          </p:nvSpPr>
          <p:spPr>
            <a:xfrm>
              <a:off x="9261180" y="347567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ABB767-914E-E14E-ABD5-1C6D24282C4C}"/>
                </a:ext>
              </a:extLst>
            </p:cNvPr>
            <p:cNvSpPr/>
            <p:nvPr/>
          </p:nvSpPr>
          <p:spPr>
            <a:xfrm>
              <a:off x="8287172" y="276509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E76124-3F82-3949-A1F2-DBCC23EC2411}"/>
                </a:ext>
              </a:extLst>
            </p:cNvPr>
            <p:cNvSpPr/>
            <p:nvPr/>
          </p:nvSpPr>
          <p:spPr>
            <a:xfrm>
              <a:off x="7776533" y="386283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0535A1-D866-3E42-8D2B-5C1832C017AB}"/>
                </a:ext>
              </a:extLst>
            </p:cNvPr>
            <p:cNvSpPr/>
            <p:nvPr/>
          </p:nvSpPr>
          <p:spPr>
            <a:xfrm>
              <a:off x="7776533" y="416816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0DA679-2E5E-7F4B-8943-F966213DD576}"/>
                </a:ext>
              </a:extLst>
            </p:cNvPr>
            <p:cNvSpPr txBox="1"/>
            <p:nvPr/>
          </p:nvSpPr>
          <p:spPr>
            <a:xfrm>
              <a:off x="8044399" y="4078505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FB9D32-46DA-1A47-AF00-23CD6A827BDA}"/>
                </a:ext>
              </a:extLst>
            </p:cNvPr>
            <p:cNvSpPr txBox="1"/>
            <p:nvPr/>
          </p:nvSpPr>
          <p:spPr>
            <a:xfrm>
              <a:off x="8044399" y="3769747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8ED4A7-2703-B84B-AA32-719DCBE61974}"/>
                </a:ext>
              </a:extLst>
            </p:cNvPr>
            <p:cNvSpPr/>
            <p:nvPr/>
          </p:nvSpPr>
          <p:spPr>
            <a:xfrm>
              <a:off x="10460356" y="372648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7A358D-45CE-414F-B796-FAC2C3AB6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1762" y="3260597"/>
              <a:ext cx="98845" cy="2276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ECFF2CD-EAB5-724F-ADBD-62E1FCEE8C90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>
              <a:off x="7966538" y="2860096"/>
              <a:ext cx="320634" cy="359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43CE67-135C-0449-B506-8B2D8EA214C6}"/>
                </a:ext>
              </a:extLst>
            </p:cNvPr>
            <p:cNvSpPr/>
            <p:nvPr/>
          </p:nvSpPr>
          <p:spPr>
            <a:xfrm>
              <a:off x="6915545" y="332658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2666851-3E93-D54D-BED7-C47B3ACA4E1B}"/>
                </a:ext>
              </a:extLst>
            </p:cNvPr>
            <p:cNvCxnSpPr>
              <a:cxnSpLocks/>
              <a:stCxn id="34" idx="7"/>
              <a:endCxn id="22" idx="3"/>
            </p:cNvCxnSpPr>
            <p:nvPr/>
          </p:nvCxnSpPr>
          <p:spPr>
            <a:xfrm flipV="1">
              <a:off x="7077724" y="2963241"/>
              <a:ext cx="726635" cy="3911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2C6225-ADCE-804D-BFFE-F9D758F87CB0}"/>
              </a:ext>
            </a:extLst>
          </p:cNvPr>
          <p:cNvGrpSpPr/>
          <p:nvPr/>
        </p:nvGrpSpPr>
        <p:grpSpPr>
          <a:xfrm>
            <a:off x="1434721" y="4358116"/>
            <a:ext cx="8965524" cy="1826927"/>
            <a:chOff x="1778851" y="4915806"/>
            <a:chExt cx="8965524" cy="182692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5059989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5024199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5253080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526652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4768985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4742091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59BB2A9-A787-A54C-9837-D785651B753B}"/>
                </a:ext>
              </a:extLst>
            </p:cNvPr>
            <p:cNvCxnSpPr>
              <a:stCxn id="88" idx="0"/>
              <a:endCxn id="89" idx="4"/>
            </p:cNvCxnSpPr>
            <p:nvPr/>
          </p:nvCxnSpPr>
          <p:spPr>
            <a:xfrm>
              <a:off x="3485462" y="5143982"/>
              <a:ext cx="4202471" cy="246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6ECD7BE-5172-BA4D-9B72-396CEBA8D92E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40" y="5813799"/>
              <a:ext cx="4635417" cy="2714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7202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1004632"/>
            <a:ext cx="10515600" cy="5180292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Check each mutual match the distance is less than a radial limit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Reorganize (or copy) the matched points in Data Set A and Data Set B into a matrix where each row contains the X and Y coordinates of the two points</a:t>
            </a:r>
          </a:p>
          <a:p>
            <a:pPr lvl="1"/>
            <a:r>
              <a:rPr lang="en-US" dirty="0"/>
              <a:t>Optionally, append each of the unmatched points in Data Set A with padding in the last two columns since there aren’t matches in Data Set B</a:t>
            </a:r>
          </a:p>
          <a:p>
            <a:pPr lvl="1"/>
            <a:r>
              <a:rPr lang="en-US" dirty="0"/>
              <a:t>Optionally, append each of the unmatched points in Data Set B with padding in the first two columns since there aren’t matches in Data Set 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E1DDE-D53F-4746-8B64-CFB468314B4A}"/>
              </a:ext>
            </a:extLst>
          </p:cNvPr>
          <p:cNvGrpSpPr/>
          <p:nvPr/>
        </p:nvGrpSpPr>
        <p:grpSpPr>
          <a:xfrm>
            <a:off x="1444554" y="1828657"/>
            <a:ext cx="8965524" cy="1874319"/>
            <a:chOff x="1778851" y="2192451"/>
            <a:chExt cx="8965524" cy="187431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2384026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2348236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257711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2590564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2093022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2066128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22D968-9B9F-F443-B84F-9181D23DC1E9}"/>
                </a:ext>
              </a:extLst>
            </p:cNvPr>
            <p:cNvSpPr/>
            <p:nvPr/>
          </p:nvSpPr>
          <p:spPr>
            <a:xfrm>
              <a:off x="9067601" y="2905145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2703D0B-4F95-0349-9FA4-3F8DF6D674EB}"/>
                </a:ext>
              </a:extLst>
            </p:cNvPr>
            <p:cNvSpPr/>
            <p:nvPr/>
          </p:nvSpPr>
          <p:spPr>
            <a:xfrm>
              <a:off x="8072519" y="2192451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6E521FC-57D9-924D-A493-2235E0B6F22A}"/>
                </a:ext>
              </a:extLst>
            </p:cNvPr>
            <p:cNvSpPr/>
            <p:nvPr/>
          </p:nvSpPr>
          <p:spPr>
            <a:xfrm>
              <a:off x="4226660" y="2542074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56870FD-E75A-8F40-8D64-86BBB0B96334}"/>
                </a:ext>
              </a:extLst>
            </p:cNvPr>
            <p:cNvSpPr/>
            <p:nvPr/>
          </p:nvSpPr>
          <p:spPr>
            <a:xfrm>
              <a:off x="2572672" y="2273133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943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here are two repeated but slightly different locations of cones that are correctly associated with each other.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E4C36-88C0-0586-BC7A-22EAE2C8702A}"/>
              </a:ext>
            </a:extLst>
          </p:cNvPr>
          <p:cNvSpPr txBox="1"/>
          <p:nvPr/>
        </p:nvSpPr>
        <p:spPr>
          <a:xfrm>
            <a:off x="3358662" y="6179736"/>
            <a:ext cx="674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we are checking to see if the cones are within 1 m of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72C39-FB03-52A0-794F-FBA1675D13CA}"/>
              </a:ext>
            </a:extLst>
          </p:cNvPr>
          <p:cNvSpPr txBox="1"/>
          <p:nvPr/>
        </p:nvSpPr>
        <p:spPr>
          <a:xfrm>
            <a:off x="7050777" y="18003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404AB-3183-E366-0264-185B976C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9236"/>
            <a:ext cx="5334000" cy="400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7AE188-281C-BC7D-BE45-ACC3E592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895" y="23639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7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the cone has moved cone has moved outside the user-specified radius., so is not associated with itself over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1DEB3-BB96-019C-1BDA-3042A6CD0387}"/>
              </a:ext>
            </a:extLst>
          </p:cNvPr>
          <p:cNvSpPr txBox="1"/>
          <p:nvPr/>
        </p:nvSpPr>
        <p:spPr>
          <a:xfrm>
            <a:off x="6983605" y="2954215"/>
            <a:ext cx="437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still limiting the max association distance to 1 unit, but since the two cones are further apart than this, it is not longer associated.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C6894-34CE-73F8-5C0A-EBD873BCEC66}"/>
              </a:ext>
            </a:extLst>
          </p:cNvPr>
          <p:cNvSpPr txBox="1"/>
          <p:nvPr/>
        </p:nvSpPr>
        <p:spPr>
          <a:xfrm>
            <a:off x="6713136" y="4746157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FC9958-8121-4829-B9B3-00DCF49B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47" y="215429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1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4EA-B747-985C-9F08-FAB31F7D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Associated Data Statistics and Modifications</a:t>
            </a:r>
          </a:p>
        </p:txBody>
      </p:sp>
    </p:spTree>
    <p:extLst>
      <p:ext uri="{BB962C8B-B14F-4D97-AF65-F5344CB8AC3E}">
        <p14:creationId xmlns:p14="http://schemas.microsoft.com/office/powerpoint/2010/main" val="1060208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16539</TotalTime>
  <Words>4688</Words>
  <Application>Microsoft Office PowerPoint</Application>
  <PresentationFormat>Widescreen</PresentationFormat>
  <Paragraphs>542</Paragraphs>
  <Slides>108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Calibri Light</vt:lpstr>
      <vt:lpstr>Cambria Math</vt:lpstr>
      <vt:lpstr>Menlo</vt:lpstr>
      <vt:lpstr>Roboto</vt:lpstr>
      <vt:lpstr>Office Theme</vt:lpstr>
      <vt:lpstr>Feature Extraction</vt:lpstr>
      <vt:lpstr>This presentation is organized as follows</vt:lpstr>
      <vt:lpstr>Motivations and Definitions</vt:lpstr>
      <vt:lpstr>The dynamic and case-specific nature of construction work zones makes it especially difficult for autonomous vehicles to navigate through them </vt:lpstr>
      <vt:lpstr>For this project, we are going to deal with the objects that are commonly found in construction zones</vt:lpstr>
      <vt:lpstr>Basic Vehicle Definitions</vt:lpstr>
      <vt:lpstr>We define the following vehicle properties, in body-fixed coordinates</vt:lpstr>
      <vt:lpstr>Sometimes axle-fixed coordinates are used, centered on the rear axle</vt:lpstr>
      <vt:lpstr>The heading angle is defined as the angle between the positive x axis and the heading (direction the vehicle is facing).</vt:lpstr>
      <vt:lpstr>Slip angle is the angle between the vehicle’s velocity vector and the heading</vt:lpstr>
      <vt:lpstr>Course over ground is defined as the angle between the positive x axis and the vehicle’s velocity vector</vt:lpstr>
      <vt:lpstr>All About Patches</vt:lpstr>
      <vt:lpstr>Patches are used to represent objects that the vehicle can potentially collide into</vt:lpstr>
      <vt:lpstr>A collidable object is any object that can the vehicle can collide with</vt:lpstr>
      <vt:lpstr>Construction work zones take various shapes, and tend to have various collidable objects on and near roads</vt:lpstr>
      <vt:lpstr>Here is one example of what a construction zone could look like</vt:lpstr>
      <vt:lpstr>Metrics</vt:lpstr>
      <vt:lpstr>To achieve safe navigation for AVs through a work zone, we define certain measures and metrics. These require geometric functions to calculate intersections, nearest points, etc. </vt:lpstr>
      <vt:lpstr>Basic Plotting Functions</vt:lpstr>
      <vt:lpstr>A function in the Feature Extraction library allows users to XY datasets</vt:lpstr>
      <vt:lpstr>Users can create their own XY data using a function in this library</vt:lpstr>
      <vt:lpstr>Patches can be easily visualized through the plotPatch function</vt:lpstr>
      <vt:lpstr>The library allows users to interactively create patches through color selection and mouse clicks</vt:lpstr>
      <vt:lpstr>Sample patches are used to illustrate how patched are implemented in the library</vt:lpstr>
      <vt:lpstr>During collision detection, Axis Aligned Bounding Boxes (AABB) allow us to quickly filter out “misses” by checking for overlap between bounding boxes</vt:lpstr>
      <vt:lpstr>Plotting Construction Zones and Obstacles</vt:lpstr>
      <vt:lpstr>Specific plotting functions have been written for construction-specific obstacles</vt:lpstr>
      <vt:lpstr>Construction work zones take various shapes, and tend to have various collidable objects on and near roads</vt:lpstr>
      <vt:lpstr>Common collidable objects found in construction sites are barrels, which from a top-down view can be modelled as regular octagon patches with radii of 0.2 meters.</vt:lpstr>
      <vt:lpstr>Similarly, Cones can be represented as octagons with radii of 0.16 meters</vt:lpstr>
      <vt:lpstr>Type III barricades are represented as thin rectangles with a height of 1.5 meters and width of  1.2 meters.</vt:lpstr>
      <vt:lpstr>We have a routine to plot a vehicle as a simple rectangle or with an outline of a vehicle. The details are optional, but useful to disambiguate the travel direction.</vt:lpstr>
      <vt:lpstr>We also have routines that plot trajectories, given the XY path a vehicle follows. This uses the Path library to calculate offset paths from the vehicle path.</vt:lpstr>
      <vt:lpstr>A more advanced path plotting algorithm uses the arc definitions at each segment, which more precisely captures the vehicle’s envelope</vt:lpstr>
      <vt:lpstr>A function exists also to plot vehicles along a traversal, dropping images of the vehicle onto the traversal periodically to illustrate the motion</vt:lpstr>
      <vt:lpstr>We have plot utilities to plot lane markers. Again, this uses the Path library to calculate offsets from the lane centerline.</vt:lpstr>
      <vt:lpstr>Several example construction zone configurations have been built, and function call can load and plot these configurations.</vt:lpstr>
      <vt:lpstr>Straight Path Collision Detection</vt:lpstr>
      <vt:lpstr>Finding the collision points between obstacles and a vehicle travelling down a straight path</vt:lpstr>
      <vt:lpstr>Assumptions before we proceed to solving the problem of straight trajectory collisions</vt:lpstr>
      <vt:lpstr>The strategy (explained in further details in upcoming slides)</vt:lpstr>
      <vt:lpstr>Rotate (about CG) the vehicle and obstacles to point to the x-axis (to turn any situation into a standard problem) – use a rotation matrix</vt:lpstr>
      <vt:lpstr>Use polyxpoly (matlab function to find intersection between two polylines) to find points of collision</vt:lpstr>
      <vt:lpstr>We then check to see if there are any vertices of the object that lie on this rotated path</vt:lpstr>
      <vt:lpstr>We then check to see if there have been any collisions by comparing the points we obtained before</vt:lpstr>
      <vt:lpstr>Once this point is obtained, we rotate and translate it back to the original coordinate space</vt:lpstr>
      <vt:lpstr>If there is no collision at all, we determine the  clearance of all the vertices on the obstacle to determine the location of the “near miss”</vt:lpstr>
      <vt:lpstr>There are several test cases that the algorithm can encounter, which can be found in script_test_fcn_Patch_checkStraightCollisions.m </vt:lpstr>
      <vt:lpstr>PowerPoint Presentation</vt:lpstr>
      <vt:lpstr>The algorithm displays the location of the minimum clearances on the figure as near misses</vt:lpstr>
      <vt:lpstr>We can also have these different test cases plotted as a single scenario</vt:lpstr>
      <vt:lpstr>Curved Path Collision Detection</vt:lpstr>
      <vt:lpstr>Finding the collision between a objects and a vehicle travelling down a curved patch</vt:lpstr>
      <vt:lpstr>The strategy to determine circular trajectory collisions (explained in further details in upcoming slides)</vt:lpstr>
      <vt:lpstr>Vehicle trajectory for a curved path is defined by several pertinent radii</vt:lpstr>
      <vt:lpstr>They are calculated as follows:</vt:lpstr>
      <vt:lpstr>We first use a function in the library to find these pertinent radii of the circular trajectory that the vehicle can clear without collision</vt:lpstr>
      <vt:lpstr>Object vertices radii are calculated with respect to the center of trajectory of the vehicle</vt:lpstr>
      <vt:lpstr>Then, we calculate the angle for each bounding point on the car with respect to the center of the circular trajectory at the start point</vt:lpstr>
      <vt:lpstr>We repeat a similar calculation to obtain angles for the vertices of all the obstacles</vt:lpstr>
      <vt:lpstr>The section of code that checks hits and misses is split into three sub-sections.</vt:lpstr>
      <vt:lpstr>We compare the left and right front vehicle vertices to each of the object edges to check for collision using a function in the geometry library</vt:lpstr>
      <vt:lpstr>The function works by comparing the circles formed by each of the vehicle’s vertices to the lines formed by each edge of the obstacle</vt:lpstr>
      <vt:lpstr>A special kind of collision could occur when the edge spans the max radius with vertex outside of outer front track radius </vt:lpstr>
      <vt:lpstr>In section 2, we start off by determining whether a vertex falls into the vehicle’s trajectory</vt:lpstr>
      <vt:lpstr>If a vertex does exist on the trajectory , We compare the object vertices to each of the vehicle’s front edge to check for collision</vt:lpstr>
      <vt:lpstr>A special “sideswipe” could occur, where the object’s vertex collides with one of the two vehicle side edges</vt:lpstr>
      <vt:lpstr>Sideswipe collisions occur regularly in real life resulting in damages to the side of the vehicle</vt:lpstr>
      <vt:lpstr>Once the first two checks are complete, we consider the case where no intersections were detected for an object</vt:lpstr>
      <vt:lpstr>The closest point on the object to the vehicle’s trajectory is the point of near miss</vt:lpstr>
      <vt:lpstr>There are two possible scenario’s we need to consider to determine this point</vt:lpstr>
      <vt:lpstr>For case 1, The “near miss” point on the obstacle can lie anywhere on the edge depending on the situation, so we use alpha to find this point</vt:lpstr>
      <vt:lpstr>We determine point pa and pb( the two closest outer vertex points) by finding the minimum distance from these points to the max radius </vt:lpstr>
      <vt:lpstr>For case 2, The “near miss” point is simply the closest vertex to the minimum that can be easily computed by comparing distances like case 1</vt:lpstr>
      <vt:lpstr>PowerPoint Presentation</vt:lpstr>
      <vt:lpstr>Vertex/vertices is within track width</vt:lpstr>
      <vt:lpstr>Vertex is between inside front corner and minimum radius</vt:lpstr>
      <vt:lpstr>Vertex is between outside front corner and maximum radius</vt:lpstr>
      <vt:lpstr>Edge is entirely within track width</vt:lpstr>
      <vt:lpstr>Edge is between minimum radius and track width</vt:lpstr>
      <vt:lpstr>Edge is between maximum radius and track width</vt:lpstr>
      <vt:lpstr>Edge spans the track width but vertices within min and maximum radii</vt:lpstr>
      <vt:lpstr>Edge spans the minimum and maximum radii</vt:lpstr>
      <vt:lpstr>Edge spans max radius with vertex outside of outer front track radius</vt:lpstr>
      <vt:lpstr>Edge spans min radius with vertex outside of inner front track radius</vt:lpstr>
      <vt:lpstr>Vertices are outside maximum/minimum radii (near miss)</vt:lpstr>
      <vt:lpstr>K-Nearest-Neighbor Algorithm</vt:lpstr>
      <vt:lpstr>In a construction zone, objects such as cones regularly move around their original positions</vt:lpstr>
      <vt:lpstr>In a construction zone, associating XY points would enable us to determine how much cones and other such objects move</vt:lpstr>
      <vt:lpstr>X,Y points from two different datasets can be paired as an application of machine leaning (k-nearest neighbor algorithm)</vt:lpstr>
      <vt:lpstr>In this problem, we want to associate X,Y data points in one data set (a map, for example) with X,Y data points in another data set</vt:lpstr>
      <vt:lpstr>Association of XY points to XY points</vt:lpstr>
      <vt:lpstr>Nearest-neighbor or k-Nearest-Neighbor (kNN) searches are well-researched machine learning algorithms that can help determine mutual matches</vt:lpstr>
      <vt:lpstr>There may be points in set A that are the closest for multiple points in set B, or points that are never identified as a nearest neighbor. </vt:lpstr>
      <vt:lpstr>How the algorithm works</vt:lpstr>
      <vt:lpstr>How the algorithm works (continued)</vt:lpstr>
      <vt:lpstr>For example, here are two repeated but slightly different locations of cones that are correctly associated with each other.</vt:lpstr>
      <vt:lpstr>Here’s an example where the cone has moved cone has moved outside the user-specified radius., so is not associated with itself over time.</vt:lpstr>
      <vt:lpstr>Associated Data Statistics and Modifications</vt:lpstr>
      <vt:lpstr>It is useful to have some statistics for points in datasets that have been associated with each other</vt:lpstr>
      <vt:lpstr>Another function allows us to modify the statistics of datasets by adjusting XY points using polar projections. This is illustrated by 1000 biases of the original data.</vt:lpstr>
      <vt:lpstr>A modification on a larger scale would look like this:</vt:lpstr>
      <vt:lpstr>addRadialNoise is a function that adds random noise in a radial manner</vt:lpstr>
      <vt:lpstr>Here’s an example where many cones are measured twice. All are moved, some disappear, and some appear in the 2nd measurement.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Collisions</dc:title>
  <dc:creator>shashank g</dc:creator>
  <cp:lastModifiedBy>shashank g</cp:lastModifiedBy>
  <cp:revision>219</cp:revision>
  <dcterms:created xsi:type="dcterms:W3CDTF">2022-06-28T07:24:43Z</dcterms:created>
  <dcterms:modified xsi:type="dcterms:W3CDTF">2022-07-18T11:25:35Z</dcterms:modified>
</cp:coreProperties>
</file>